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8" r:id="rId2"/>
    <p:sldId id="259" r:id="rId3"/>
    <p:sldId id="256" r:id="rId4"/>
    <p:sldId id="257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02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1053-3FAF-42E4-BFF1-D8CFBCD23FF7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E7224990-0856-4391-B550-E9E52BF51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381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1053-3FAF-42E4-BFF1-D8CFBCD23FF7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4990-0856-4391-B550-E9E52BF51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202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1053-3FAF-42E4-BFF1-D8CFBCD23FF7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4990-0856-4391-B550-E9E52BF51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625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1053-3FAF-42E4-BFF1-D8CFBCD23FF7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4990-0856-4391-B550-E9E52BF51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90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1053-3FAF-42E4-BFF1-D8CFBCD23FF7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4990-0856-4391-B550-E9E52BF51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981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1053-3FAF-42E4-BFF1-D8CFBCD23FF7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4990-0856-4391-B550-E9E52BF51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454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1053-3FAF-42E4-BFF1-D8CFBCD23FF7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4990-0856-4391-B550-E9E52BF51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983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1053-3FAF-42E4-BFF1-D8CFBCD23FF7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4990-0856-4391-B550-E9E52BF51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747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1053-3FAF-42E4-BFF1-D8CFBCD23FF7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4990-0856-4391-B550-E9E52BF51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450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1053-3FAF-42E4-BFF1-D8CFBCD23FF7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4990-0856-4391-B550-E9E52BF51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13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53B1053-3FAF-42E4-BFF1-D8CFBCD23FF7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4990-0856-4391-B550-E9E52BF51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137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B1053-3FAF-42E4-BFF1-D8CFBCD23FF7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7224990-0856-4391-B550-E9E52BF51F6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54818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63203F-720A-42D4-A199-16D808FAD1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7768" y="314793"/>
            <a:ext cx="11636464" cy="1035293"/>
          </a:xfrm>
        </p:spPr>
        <p:txBody>
          <a:bodyPr>
            <a:normAutofit/>
          </a:bodyPr>
          <a:lstStyle/>
          <a:p>
            <a:pPr algn="l"/>
            <a:r>
              <a:rPr lang="ru-RU" b="1" dirty="0"/>
              <a:t>Бурый ушан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E9BC764-E65B-49A7-832C-CDAA440CBD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7768" y="1350086"/>
            <a:ext cx="11636464" cy="679427"/>
          </a:xfrm>
        </p:spPr>
        <p:txBody>
          <a:bodyPr>
            <a:normAutofit/>
          </a:bodyPr>
          <a:lstStyle/>
          <a:p>
            <a:pPr algn="l"/>
            <a:r>
              <a:rPr lang="en-US" sz="2400" dirty="0"/>
              <a:t>Salix </a:t>
            </a:r>
            <a:r>
              <a:rPr lang="en-US" sz="2400" dirty="0" err="1"/>
              <a:t>recurvigemmis</a:t>
            </a:r>
            <a:r>
              <a:rPr lang="en-US" sz="2400" dirty="0"/>
              <a:t> A. </a:t>
            </a:r>
            <a:r>
              <a:rPr lang="en-US" sz="2400" dirty="0" err="1"/>
              <a:t>Skvorts</a:t>
            </a:r>
            <a:r>
              <a:rPr lang="en-US" sz="2400" dirty="0"/>
              <a:t>.</a:t>
            </a:r>
            <a:endParaRPr lang="ru-RU" sz="240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A9BFC75-6423-4746-8DD2-A48851EC9F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733" y="2029513"/>
            <a:ext cx="6956534" cy="4619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264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6A512D7F-30CE-4453-B0AF-7C49E845B7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008984"/>
              </p:ext>
            </p:extLst>
          </p:nvPr>
        </p:nvGraphicFramePr>
        <p:xfrm>
          <a:off x="614597" y="2047797"/>
          <a:ext cx="5036695" cy="27591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5040">
                  <a:extLst>
                    <a:ext uri="{9D8B030D-6E8A-4147-A177-3AD203B41FA5}">
                      <a16:colId xmlns:a16="http://schemas.microsoft.com/office/drawing/2014/main" val="2181116268"/>
                    </a:ext>
                  </a:extLst>
                </a:gridCol>
                <a:gridCol w="2941655">
                  <a:extLst>
                    <a:ext uri="{9D8B030D-6E8A-4147-A177-3AD203B41FA5}">
                      <a16:colId xmlns:a16="http://schemas.microsoft.com/office/drawing/2014/main" val="2037148160"/>
                    </a:ext>
                  </a:extLst>
                </a:gridCol>
              </a:tblGrid>
              <a:tr h="400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+mn-lt"/>
                        </a:rPr>
                        <a:t>отдел</a:t>
                      </a:r>
                      <a:endParaRPr lang="ru-RU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</a:rPr>
                        <a:t>Chordata</a:t>
                      </a:r>
                      <a:endParaRPr lang="ru-R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9873992"/>
                  </a:ext>
                </a:extLst>
              </a:tr>
              <a:tr h="4647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+mn-lt"/>
                        </a:rPr>
                        <a:t>класс</a:t>
                      </a:r>
                      <a:endParaRPr lang="ru-RU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</a:rPr>
                        <a:t>Mammalia</a:t>
                      </a:r>
                      <a:endParaRPr lang="ru-R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857944"/>
                  </a:ext>
                </a:extLst>
              </a:tr>
              <a:tr h="400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+mn-lt"/>
                        </a:rPr>
                        <a:t>порядок</a:t>
                      </a:r>
                      <a:endParaRPr lang="ru-RU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+mn-lt"/>
                        </a:rPr>
                        <a:t>Therapsida</a:t>
                      </a:r>
                      <a:endParaRPr lang="ru-R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3183957"/>
                  </a:ext>
                </a:extLst>
              </a:tr>
              <a:tr h="400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+mn-lt"/>
                        </a:rPr>
                        <a:t>семейство</a:t>
                      </a:r>
                      <a:endParaRPr lang="ru-RU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+mn-lt"/>
                        </a:rPr>
                        <a:t>Vespertilionidae</a:t>
                      </a:r>
                      <a:endParaRPr lang="ru-R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0998507"/>
                  </a:ext>
                </a:extLst>
              </a:tr>
              <a:tr h="400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+mn-lt"/>
                        </a:rPr>
                        <a:t>род</a:t>
                      </a:r>
                      <a:endParaRPr lang="ru-RU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Plecotus</a:t>
                      </a:r>
                      <a:endParaRPr lang="ru-R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464473"/>
                  </a:ext>
                </a:extLst>
              </a:tr>
              <a:tr h="5922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+mn-lt"/>
                        </a:rPr>
                        <a:t>вид</a:t>
                      </a:r>
                      <a:endParaRPr lang="ru-R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+mn-lt"/>
                        </a:rPr>
                        <a:t>Plecotus</a:t>
                      </a:r>
                      <a:r>
                        <a:rPr lang="en-US" sz="280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+mn-lt"/>
                        </a:rPr>
                        <a:t>auritus</a:t>
                      </a:r>
                      <a:endParaRPr lang="en-US" sz="2800" dirty="0"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174588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12F4A0C2-CB4C-4760-A2AF-54857A5D88DC}"/>
              </a:ext>
            </a:extLst>
          </p:cNvPr>
          <p:cNvSpPr txBox="1"/>
          <p:nvPr/>
        </p:nvSpPr>
        <p:spPr>
          <a:xfrm>
            <a:off x="614597" y="1356393"/>
            <a:ext cx="5781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Систематика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8B8914E-1FDE-446C-8064-D981E27B74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1154" y="1044216"/>
            <a:ext cx="6180945" cy="4756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467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C48441E-8A1F-4FA4-9B11-79166F6A5429}"/>
              </a:ext>
            </a:extLst>
          </p:cNvPr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Распространение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8B2E6E1-1DD6-4628-BE85-FFA81CA05B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196" y="707886"/>
            <a:ext cx="6241608" cy="5936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695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0DCB8FE-1C20-4BA5-A98C-B3A3D5299570}"/>
              </a:ext>
            </a:extLst>
          </p:cNvPr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Места обитания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9E813B5-A03C-4F52-9D22-6D4806914C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839" y="3713385"/>
            <a:ext cx="3320399" cy="293065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5E39D5A-B0B1-47B0-B6F1-F5C95A1070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839" y="885668"/>
            <a:ext cx="3320400" cy="2649935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1118E81B-DD98-46F4-926F-E0478713F6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6486" y="885667"/>
            <a:ext cx="5822430" cy="5758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312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361FDB8-5D0D-4069-895F-F77E4F6EE3A2}"/>
              </a:ext>
            </a:extLst>
          </p:cNvPr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Численность и лимитирующие факторы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669889B-8D02-4329-9196-4922B2C5F9A1}"/>
              </a:ext>
            </a:extLst>
          </p:cNvPr>
          <p:cNvSpPr/>
          <p:nvPr/>
        </p:nvSpPr>
        <p:spPr>
          <a:xfrm>
            <a:off x="345831" y="1349436"/>
            <a:ext cx="5344348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/>
              <a:t>Лимитирующий фактор:</a:t>
            </a:r>
            <a:br>
              <a:rPr lang="ru-RU" sz="2800" dirty="0"/>
            </a:br>
            <a:r>
              <a:rPr lang="ru-RU" sz="2800" dirty="0"/>
              <a:t>- Сплошные рубки леса</a:t>
            </a:r>
            <a:br>
              <a:rPr lang="ru-RU" sz="2800" dirty="0"/>
            </a:br>
            <a:r>
              <a:rPr lang="ru-RU" sz="2800" dirty="0"/>
              <a:t>- Экстремально холодные зимы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3743766E-B43E-4F60-B85F-BE77CB9698B3}"/>
              </a:ext>
            </a:extLst>
          </p:cNvPr>
          <p:cNvSpPr/>
          <p:nvPr/>
        </p:nvSpPr>
        <p:spPr>
          <a:xfrm>
            <a:off x="345831" y="2945093"/>
            <a:ext cx="77938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Меры охраны:</a:t>
            </a:r>
            <a:br>
              <a:rPr lang="ru-RU" sz="2800" dirty="0"/>
            </a:br>
            <a:r>
              <a:rPr lang="ru-RU" sz="2800" dirty="0"/>
              <a:t>- Сохранение лесных резерватов</a:t>
            </a:r>
            <a:br>
              <a:rPr lang="ru-RU" sz="2800" dirty="0"/>
            </a:br>
            <a:r>
              <a:rPr lang="ru-RU" sz="2800" dirty="0"/>
              <a:t>- Создание заказников в местах обитания этого вида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775270E-BF04-4CE6-BE6D-9FE2E4683C5C}"/>
              </a:ext>
            </a:extLst>
          </p:cNvPr>
          <p:cNvSpPr/>
          <p:nvPr/>
        </p:nvSpPr>
        <p:spPr>
          <a:xfrm>
            <a:off x="345831" y="4971637"/>
            <a:ext cx="57501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Статус редкости вида – 1. </a:t>
            </a:r>
          </a:p>
        </p:txBody>
      </p:sp>
    </p:spTree>
    <p:extLst>
      <p:ext uri="{BB962C8B-B14F-4D97-AF65-F5344CB8AC3E}">
        <p14:creationId xmlns:p14="http://schemas.microsoft.com/office/powerpoint/2010/main" val="2309354696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Галерея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201</TotalTime>
  <Words>41</Words>
  <Application>Microsoft Office PowerPoint</Application>
  <PresentationFormat>Широкоэкранный</PresentationFormat>
  <Paragraphs>21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Rockwell</vt:lpstr>
      <vt:lpstr>Галерея</vt:lpstr>
      <vt:lpstr>Бурый ушан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Солнцецвет скалоломный</dc:title>
  <dc:creator>Андрей Чабуров</dc:creator>
  <cp:lastModifiedBy>Андрей Чабуров</cp:lastModifiedBy>
  <cp:revision>13</cp:revision>
  <dcterms:created xsi:type="dcterms:W3CDTF">2020-10-30T09:04:18Z</dcterms:created>
  <dcterms:modified xsi:type="dcterms:W3CDTF">2020-11-01T15:27:43Z</dcterms:modified>
</cp:coreProperties>
</file>