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D847-79C7-4F69-A7EB-CD3F9291D2E1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C79E5-18D7-440B-A222-AD34AD7A7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54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FF1B-D6BC-46DA-A010-546303E8F794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800D-FE91-4F74-A2F1-B4A288A4E49F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5153-FB2A-4191-AEC4-6CE1603218B6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9ABB-F6D9-425F-A19A-E9B581F53E6A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2D5C-361B-4C17-96E6-F16D237D8721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2EE9-D162-4B73-8F22-8B92755FE489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B9C3-05A8-450C-94DE-0F45B4B79DDD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1DDF9-31A6-416C-BA79-0BECDD0353F5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0AFA-6217-463A-A805-622480FDBF43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FB29-71E4-4AAE-8A3F-4662C2C1E847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721-8C9D-4105-B002-99E718FB11F5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815F-99A7-4D37-B149-A35CC4EFA7BD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CC6-1C19-4649-B685-9000A55F9833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0310682-8EFC-4025-A591-0D7C64C8C343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6A820D7-CC4A-49A1-8723-6879CC43E7DC}" type="datetime1">
              <a:rPr lang="en-US" smtClean="0"/>
              <a:t>9/9/2019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Методология и методы научной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Структура дисциплины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4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вопросы</a:t>
            </a:r>
            <a:br>
              <a:rPr lang="ru-RU" dirty="0" smtClean="0"/>
            </a:br>
            <a:r>
              <a:rPr lang="ru-RU" dirty="0" smtClean="0"/>
              <a:t>методологии научной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7046"/>
          </a:xfrm>
        </p:spPr>
        <p:txBody>
          <a:bodyPr/>
          <a:lstStyle/>
          <a:p>
            <a:pPr>
              <a:buAutoNum type="arabicPeriod"/>
            </a:pPr>
            <a:r>
              <a:rPr lang="ru-RU" dirty="0" smtClean="0"/>
              <a:t>Общие представления о науке. Животное, практическое, мировоззренческое и научное познание. Мировоззрение как опора науки. Практические и теоретические исследования.</a:t>
            </a:r>
          </a:p>
          <a:p>
            <a:pPr>
              <a:buAutoNum type="arabicPeriod"/>
            </a:pPr>
            <a:r>
              <a:rPr lang="ru-RU" dirty="0" smtClean="0"/>
              <a:t>История науки: исследования донаучного периода, эпоха зарождения наук, классическая, неклассическая и </a:t>
            </a:r>
            <a:r>
              <a:rPr lang="ru-RU" dirty="0" err="1" smtClean="0"/>
              <a:t>постнеклассическая</a:t>
            </a:r>
            <a:r>
              <a:rPr lang="ru-RU" dirty="0" smtClean="0"/>
              <a:t> наука. Дифференциация и интеграция научных дисциплин.</a:t>
            </a:r>
          </a:p>
          <a:p>
            <a:pPr>
              <a:buAutoNum type="arabicPeriod"/>
            </a:pPr>
            <a:r>
              <a:rPr lang="ru-RU" dirty="0" smtClean="0"/>
              <a:t>Современное состояние науки; классификация наук. </a:t>
            </a:r>
            <a:r>
              <a:rPr lang="ru-RU" dirty="0" err="1" smtClean="0"/>
              <a:t>Мейнстрим</a:t>
            </a:r>
            <a:r>
              <a:rPr lang="ru-RU" dirty="0" smtClean="0"/>
              <a:t> и маргинальные течения. </a:t>
            </a:r>
            <a:r>
              <a:rPr lang="ru-RU" dirty="0" err="1" smtClean="0"/>
              <a:t>Девиантная</a:t>
            </a:r>
            <a:r>
              <a:rPr lang="ru-RU" dirty="0" smtClean="0"/>
              <a:t> наука.</a:t>
            </a:r>
          </a:p>
          <a:p>
            <a:pPr>
              <a:buAutoNum type="arabicPeriod"/>
            </a:pPr>
            <a:r>
              <a:rPr lang="ru-RU" dirty="0" smtClean="0"/>
              <a:t>Формы организации науки: малая, средняя и большая наука; система должностей сотрудников высших учебных заведений и научно-исследовательских организаций. Структура кафедры вуза и исследовательской лаборатории. Система отечественных и зарубежных учёных степеней и званий. Почётные звания.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29845" y="6367401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3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научного поиска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8580"/>
          </a:xfrm>
        </p:spPr>
        <p:txBody>
          <a:bodyPr/>
          <a:lstStyle/>
          <a:p>
            <a:pPr>
              <a:buAutoNum type="arabicPeriod"/>
            </a:pPr>
            <a:r>
              <a:rPr lang="ru-RU" dirty="0"/>
              <a:t>История </a:t>
            </a:r>
            <a:r>
              <a:rPr lang="ru-RU" dirty="0" smtClean="0"/>
              <a:t>и современное состояние </a:t>
            </a:r>
            <a:r>
              <a:rPr lang="ru-RU" dirty="0" smtClean="0"/>
              <a:t>эпистемологии</a:t>
            </a:r>
            <a:r>
              <a:rPr lang="ru-RU" dirty="0" smtClean="0"/>
              <a:t>. Основные </a:t>
            </a:r>
            <a:r>
              <a:rPr lang="ru-RU" smtClean="0"/>
              <a:t>вопросы </a:t>
            </a:r>
            <a:r>
              <a:rPr lang="ru-RU" smtClean="0"/>
              <a:t>эпистемологии</a:t>
            </a:r>
            <a:r>
              <a:rPr lang="ru-RU" dirty="0" smtClean="0"/>
              <a:t>; проблемы истины и метода. Основные концепции гносеологии. Проблемы научности гипотез.</a:t>
            </a:r>
          </a:p>
          <a:p>
            <a:pPr>
              <a:buAutoNum type="arabicPeriod"/>
            </a:pPr>
            <a:r>
              <a:rPr lang="ru-RU" dirty="0" smtClean="0"/>
              <a:t>Организация научного исследования: выбор темы, выдвижение гипотезы, формулирование целей и задач, изучение существующих научных данных, определение методологии и составление программы, получение фактических данных, их обсуждение и оценка, формулировка выводов и обнародование итогов, </a:t>
            </a:r>
            <a:r>
              <a:rPr lang="ru-RU" dirty="0" err="1" smtClean="0"/>
              <a:t>авторефлексия</a:t>
            </a:r>
            <a:r>
              <a:rPr lang="ru-RU" dirty="0" smtClean="0"/>
              <a:t> и рефлексия хода исследования и его результатов. </a:t>
            </a:r>
          </a:p>
          <a:p>
            <a:pPr>
              <a:buAutoNum type="arabicPeriod"/>
            </a:pPr>
            <a:r>
              <a:rPr lang="ru-RU" dirty="0" smtClean="0"/>
              <a:t>История и современное состояние логики. Основные понятия и законы логики; индукция, дедукция и трансдукция. Силлогистика.</a:t>
            </a:r>
          </a:p>
          <a:p>
            <a:pPr>
              <a:buAutoNum type="arabicPeriod"/>
            </a:pPr>
            <a:r>
              <a:rPr lang="ru-RU" dirty="0" smtClean="0"/>
              <a:t>История и современное состояние герменевтики. Основной вопрос и базовые понятия герменевтики.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29845" y="6367401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6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Коммуникация исследователей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3980"/>
          </a:xfrm>
        </p:spPr>
        <p:txBody>
          <a:bodyPr/>
          <a:lstStyle/>
          <a:p>
            <a:pPr>
              <a:buAutoNum type="arabicPeriod"/>
            </a:pPr>
            <a:r>
              <a:rPr lang="ru-RU" dirty="0" smtClean="0"/>
              <a:t>Формы коммуникации исследователей: личное и опосредованное общение. Научные конференции и основные варианты представления сообщений. Виды публикаций и системы их индексации; способы оценки уровня журнала; проблема свободного доступа к публикациям. Показатели публикационной активности исследователя.</a:t>
            </a:r>
          </a:p>
          <a:p>
            <a:pPr>
              <a:buAutoNum type="arabicPeriod"/>
            </a:pPr>
            <a:r>
              <a:rPr lang="ru-RU" dirty="0" smtClean="0"/>
              <a:t>Этика научной деятельности: этические принципы проведения исследований, этика взаимоотношений между исследователями, этика исследователя по отношению к обществу. Нормы и </a:t>
            </a:r>
            <a:r>
              <a:rPr lang="ru-RU" dirty="0" err="1" smtClean="0"/>
              <a:t>контрнормы</a:t>
            </a:r>
            <a:r>
              <a:rPr lang="ru-RU" dirty="0" smtClean="0"/>
              <a:t> науки.</a:t>
            </a:r>
          </a:p>
          <a:p>
            <a:pPr>
              <a:buAutoNum type="arabicPeriod"/>
            </a:pPr>
            <a:r>
              <a:rPr lang="ru-RU" dirty="0" smtClean="0"/>
              <a:t>Взаимодействие науки с обществом и системой образования. Финансирование науки. Язык науки и проблема популяризации научных знаний. Наука и прогресс.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29845" y="6367401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63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258</TotalTime>
  <Words>315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Цитаты</vt:lpstr>
      <vt:lpstr>Методология и методы научной деятельности</vt:lpstr>
      <vt:lpstr>Общие вопросы методологии научной деятельности</vt:lpstr>
      <vt:lpstr>Элементы научного поиска</vt:lpstr>
      <vt:lpstr>Коммуникация исследователей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Методология и методы научной деятельности</dc:title>
  <dc:creator>Юрий</dc:creator>
  <cp:lastModifiedBy>Юрий</cp:lastModifiedBy>
  <cp:revision>11</cp:revision>
  <dcterms:created xsi:type="dcterms:W3CDTF">2019-09-03T06:05:04Z</dcterms:created>
  <dcterms:modified xsi:type="dcterms:W3CDTF">2019-09-09T04:12:37Z</dcterms:modified>
</cp:coreProperties>
</file>