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8" r:id="rId3"/>
    <p:sldId id="259" r:id="rId4"/>
    <p:sldId id="268" r:id="rId5"/>
    <p:sldId id="261" r:id="rId6"/>
    <p:sldId id="269" r:id="rId7"/>
    <p:sldId id="270" r:id="rId8"/>
    <p:sldId id="263" r:id="rId9"/>
    <p:sldId id="271" r:id="rId10"/>
    <p:sldId id="267" r:id="rId11"/>
    <p:sldId id="260" r:id="rId12"/>
    <p:sldId id="262" r:id="rId13"/>
    <p:sldId id="272" r:id="rId14"/>
    <p:sldId id="266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2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95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08984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355056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4233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028423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94055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678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65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43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0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6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95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82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0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475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1128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63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выбора </a:t>
            </a:r>
            <a:r>
              <a:rPr lang="ru-RU" dirty="0" smtClean="0"/>
              <a:t>метода статистической обработки результатов исследования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Юрий Александрович Бобров</a:t>
            </a:r>
          </a:p>
          <a:p>
            <a:pPr algn="r"/>
            <a:r>
              <a:rPr lang="ru-RU" dirty="0" smtClean="0"/>
              <a:t>канд. биол. наук, доц. каф. экологии ИЕН СГУ им. Питирима Сорокина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919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 rot="16200000">
            <a:off x="-872164" y="2980340"/>
            <a:ext cx="6185912" cy="602512"/>
          </a:xfrm>
        </p:spPr>
        <p:txBody>
          <a:bodyPr vert="horz">
            <a:normAutofit fontScale="85000" lnSpcReduction="10000"/>
          </a:bodyPr>
          <a:lstStyle/>
          <a:p>
            <a:r>
              <a:rPr lang="ru-RU" sz="2800" dirty="0"/>
              <a:t>Для </a:t>
            </a:r>
            <a:r>
              <a:rPr lang="en-US" sz="2800" dirty="0"/>
              <a:t>U-</a:t>
            </a:r>
            <a:r>
              <a:rPr lang="ru-RU" sz="2800" dirty="0"/>
              <a:t>критерия Манна-Уитни (пример)</a:t>
            </a: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2" y="260648"/>
            <a:ext cx="6576260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вал 1"/>
          <p:cNvSpPr/>
          <p:nvPr/>
        </p:nvSpPr>
        <p:spPr>
          <a:xfrm>
            <a:off x="4051300" y="2857500"/>
            <a:ext cx="406400" cy="3429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22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Предварительная статистическая обработка полученных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3201988" cy="430530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Расчёт</a:t>
            </a:r>
          </a:p>
          <a:p>
            <a:pPr marL="0" indent="0">
              <a:buNone/>
            </a:pPr>
            <a:r>
              <a:rPr lang="ru-RU" dirty="0" smtClean="0"/>
              <a:t>среднего арифметического:</a:t>
            </a:r>
          </a:p>
          <a:p>
            <a:pPr marL="0" indent="0">
              <a:buNone/>
            </a:pPr>
            <a:r>
              <a:rPr lang="ru-RU" dirty="0" smtClean="0"/>
              <a:t>дисперсия: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 </a:t>
            </a:r>
            <a:r>
              <a:rPr lang="ru-RU" dirty="0" smtClean="0"/>
              <a:t>ошибки среднего арифметического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иногда – коэффициента вариации</a:t>
            </a:r>
            <a:endParaRPr lang="ru-RU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985" y="2614485"/>
            <a:ext cx="4208015" cy="911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0199" y="3525938"/>
            <a:ext cx="2481169" cy="96145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4687" y="4421803"/>
            <a:ext cx="1816077" cy="96145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0328" y="5383256"/>
            <a:ext cx="2281039" cy="90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14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ru-RU" dirty="0" smtClean="0"/>
              <a:t>-критерий Стьюдента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81200" y="2463799"/>
            <a:ext cx="4186808" cy="3987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Базовая формула: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если хотя бы в одной из выборок меньше 30 элементов, то формула: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 </a:t>
            </a:r>
            <a:r>
              <a:rPr lang="ru-RU" dirty="0" smtClean="0"/>
              <a:t>числом степеней свободы:</a:t>
            </a:r>
            <a:endParaRPr lang="ru-RU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531" y="5734607"/>
            <a:ext cx="3376375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192465"/>
            <a:ext cx="1735138" cy="123653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4825" y="2294064"/>
            <a:ext cx="2831524" cy="95713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6961" y="3451792"/>
            <a:ext cx="5705516" cy="170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80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ru-RU" dirty="0"/>
              <a:t>-критерий Стьюдента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89212" y="3294380"/>
            <a:ext cx="8915400" cy="3398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Дисперсия первой выборки равна 0,25, второй 0,41.</a:t>
            </a:r>
          </a:p>
          <a:p>
            <a:pPr marL="0" indent="0">
              <a:buNone/>
            </a:pPr>
            <a:r>
              <a:rPr lang="ru-RU" dirty="0" smtClean="0"/>
              <a:t>Ошибка среднего арифметического первой выборки составляет 0,17, второй 0,21.</a:t>
            </a:r>
          </a:p>
          <a:p>
            <a:pPr marL="0" indent="0">
              <a:buNone/>
            </a:pPr>
            <a:r>
              <a:rPr lang="en-US" i="1" dirty="0" err="1" smtClean="0"/>
              <a:t>S</a:t>
            </a:r>
            <a:r>
              <a:rPr lang="en-US" i="1" baseline="-25000" dirty="0" err="1" smtClean="0"/>
              <a:t>d</a:t>
            </a:r>
            <a:r>
              <a:rPr lang="en-US" dirty="0" smtClean="0"/>
              <a:t> = </a:t>
            </a:r>
            <a:r>
              <a:rPr lang="ru-RU" dirty="0" smtClean="0"/>
              <a:t>под корнем: </a:t>
            </a:r>
            <a:r>
              <a:rPr lang="en-US" dirty="0" smtClean="0"/>
              <a:t>(</a:t>
            </a:r>
            <a:r>
              <a:rPr lang="ru-RU" dirty="0" smtClean="0"/>
              <a:t>(8 * 0,25 + 8 * 0,41) </a:t>
            </a:r>
            <a:r>
              <a:rPr lang="en-US" dirty="0" smtClean="0"/>
              <a:t>/ (</a:t>
            </a:r>
            <a:r>
              <a:rPr lang="ru-RU" dirty="0" smtClean="0"/>
              <a:t>9 + 9 - 2</a:t>
            </a:r>
            <a:r>
              <a:rPr lang="en-US" dirty="0" smtClean="0"/>
              <a:t>)) </a:t>
            </a:r>
            <a:r>
              <a:rPr lang="ru-RU" dirty="0" smtClean="0"/>
              <a:t>* </a:t>
            </a:r>
            <a:r>
              <a:rPr lang="en-US" dirty="0" smtClean="0"/>
              <a:t>(</a:t>
            </a:r>
            <a:r>
              <a:rPr lang="ru-RU" dirty="0" smtClean="0"/>
              <a:t>(9 + 9) </a:t>
            </a:r>
            <a:r>
              <a:rPr lang="en-US" dirty="0" smtClean="0"/>
              <a:t>/ (9 * 9)) =</a:t>
            </a:r>
          </a:p>
          <a:p>
            <a:pPr marL="0" indent="0">
              <a:buNone/>
            </a:pPr>
            <a:r>
              <a:rPr lang="en-US" dirty="0"/>
              <a:t>=</a:t>
            </a:r>
            <a:r>
              <a:rPr lang="en-US" dirty="0" smtClean="0"/>
              <a:t> ((2 + 3,28) / 16) * (18 / 81) = 0,33 * 0,22 = 0,0726 </a:t>
            </a:r>
            <a:r>
              <a:rPr lang="ru-RU" dirty="0" smtClean="0"/>
              <a:t>после извлечения корня: 0,27</a:t>
            </a:r>
          </a:p>
          <a:p>
            <a:pPr marL="0" indent="0">
              <a:buNone/>
            </a:pPr>
            <a:r>
              <a:rPr lang="en-US" i="1" dirty="0" smtClean="0"/>
              <a:t>t</a:t>
            </a:r>
            <a:r>
              <a:rPr lang="en-US" dirty="0" smtClean="0"/>
              <a:t> = (4,14 – 2,36) / 0,27 = 1,78 / 0,27 = 6,59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en-US" i="1" dirty="0" smtClean="0"/>
              <a:t>f</a:t>
            </a:r>
            <a:r>
              <a:rPr lang="en-US" dirty="0" smtClean="0"/>
              <a:t> = 9 + 9 – 2 = 16</a:t>
            </a:r>
          </a:p>
          <a:p>
            <a:pPr marL="0" indent="0">
              <a:buNone/>
            </a:pPr>
            <a:r>
              <a:rPr lang="ru-RU" dirty="0" smtClean="0"/>
              <a:t>Вывод: длина корней во втором варианте достоверно больше, чем в первом.</a:t>
            </a:r>
            <a:endParaRPr lang="ru-RU" dirty="0"/>
          </a:p>
        </p:txBody>
      </p:sp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0428411"/>
              </p:ext>
            </p:extLst>
          </p:nvPr>
        </p:nvGraphicFramePr>
        <p:xfrm>
          <a:off x="2589211" y="1729740"/>
          <a:ext cx="8915401" cy="156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491">
                  <a:extLst>
                    <a:ext uri="{9D8B030D-6E8A-4147-A177-3AD203B41FA5}">
                      <a16:colId xmlns:a16="http://schemas.microsoft.com/office/drawing/2014/main" val="1110906647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3838724373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830076077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222198439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852480250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1583194931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3950317253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2033859760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1728580483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3632173674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153181369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Выбо-рка</a:t>
                      </a:r>
                      <a:endParaRPr lang="ru-RU" sz="1600" dirty="0"/>
                    </a:p>
                  </a:txBody>
                  <a:tcPr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Длина</a:t>
                      </a:r>
                      <a:r>
                        <a:rPr lang="ru-RU" sz="1600" baseline="0" dirty="0" smtClean="0"/>
                        <a:t> корней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Средняя длина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61695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874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1,75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2,25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2,75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2,36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585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4,75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3,75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4,25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4,14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940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187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 rot="16200000">
            <a:off x="-836160" y="3016344"/>
            <a:ext cx="6113904" cy="602512"/>
          </a:xfrm>
        </p:spPr>
        <p:txBody>
          <a:bodyPr vert="horz">
            <a:normAutofit fontScale="85000" lnSpcReduction="10000"/>
          </a:bodyPr>
          <a:lstStyle/>
          <a:p>
            <a:r>
              <a:rPr lang="ru-RU" sz="2800" dirty="0"/>
              <a:t>Для </a:t>
            </a:r>
            <a:r>
              <a:rPr lang="en-US" sz="2800" dirty="0"/>
              <a:t>t</a:t>
            </a:r>
            <a:r>
              <a:rPr lang="ru-RU" sz="2800" dirty="0"/>
              <a:t>-критерия Стьюдента (пример)</a:t>
            </a: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1" y="332656"/>
            <a:ext cx="7022807" cy="620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417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Точный критерий Фишера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6411" y="4037408"/>
            <a:ext cx="5181600" cy="7405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9211" y="1598613"/>
            <a:ext cx="8915402" cy="183038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/>
          <a:srcRect l="6179" t="11072"/>
          <a:stretch/>
        </p:blipFill>
        <p:spPr>
          <a:xfrm>
            <a:off x="9004300" y="4203699"/>
            <a:ext cx="1374100" cy="4079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89211" y="5283200"/>
            <a:ext cx="8739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Вывод: при уровне значимости 0,05 есть зависимость между курением матери и врождёнными пороками развития плода (р </a:t>
            </a:r>
            <a:r>
              <a:rPr lang="en-US" dirty="0" smtClean="0"/>
              <a:t>&lt; 0</a:t>
            </a:r>
            <a:r>
              <a:rPr lang="ru-RU" dirty="0" smtClean="0"/>
              <a:t>,</a:t>
            </a:r>
            <a:r>
              <a:rPr lang="en-US" dirty="0" smtClean="0"/>
              <a:t>05</a:t>
            </a:r>
            <a:r>
              <a:rPr lang="ru-RU" dirty="0" smtClean="0"/>
              <a:t>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68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шкал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057400"/>
            <a:ext cx="8915400" cy="4356100"/>
          </a:xfrm>
        </p:spPr>
        <p:txBody>
          <a:bodyPr/>
          <a:lstStyle/>
          <a:p>
            <a:pPr>
              <a:buAutoNum type="arabicPeriod"/>
            </a:pPr>
            <a:r>
              <a:rPr lang="ru-RU" b="1" i="1" dirty="0" smtClean="0"/>
              <a:t>Шкала наименований</a:t>
            </a:r>
            <a:r>
              <a:rPr lang="ru-RU" dirty="0" smtClean="0"/>
              <a:t>, или номинальная, или классификационная; частный случай – дихотомическая шкала. Это шкала классифицирует качественные показатели: например, имена, показатели пола, названия и т.д.</a:t>
            </a:r>
          </a:p>
          <a:p>
            <a:pPr>
              <a:buAutoNum type="arabicPeriod"/>
            </a:pPr>
            <a:r>
              <a:rPr lang="ru-RU" b="1" i="1" dirty="0" smtClean="0"/>
              <a:t>Порядковая</a:t>
            </a:r>
            <a:r>
              <a:rPr lang="ru-RU" dirty="0" smtClean="0"/>
              <a:t>, или ранговая, </a:t>
            </a:r>
            <a:r>
              <a:rPr lang="ru-RU" b="1" i="1" dirty="0" smtClean="0"/>
              <a:t>шкала</a:t>
            </a:r>
            <a:r>
              <a:rPr lang="ru-RU" dirty="0" smtClean="0"/>
              <a:t>; частный случай – дихотомическая шкала. Она позволяет классифицировать  и ранжировать качественные показатели: например, шкала твёрдости минералов, шкала красоты, шкала оценок и т.д.</a:t>
            </a:r>
          </a:p>
          <a:p>
            <a:pPr>
              <a:buAutoNum type="arabicPeriod"/>
            </a:pPr>
            <a:r>
              <a:rPr lang="ru-RU" b="1" i="1" dirty="0" smtClean="0"/>
              <a:t>Шкала интервалов</a:t>
            </a:r>
            <a:r>
              <a:rPr lang="ru-RU" dirty="0" smtClean="0"/>
              <a:t>, или шкала разностей, позволяет не только ранжировать, но и задавать интервалы между элементами: например, шкала температуры, шкала времени и т.д.</a:t>
            </a:r>
          </a:p>
          <a:p>
            <a:pPr>
              <a:buAutoNum type="arabicPeriod"/>
            </a:pPr>
            <a:r>
              <a:rPr lang="ru-RU" dirty="0" smtClean="0"/>
              <a:t>Абсолютная шкала, или </a:t>
            </a:r>
            <a:r>
              <a:rPr lang="ru-RU" b="1" i="1" dirty="0" smtClean="0"/>
              <a:t>шкала отношений</a:t>
            </a:r>
            <a:r>
              <a:rPr lang="ru-RU" dirty="0" smtClean="0"/>
              <a:t>, отличается от предыдущей тем, что у неё есть абсолютный ноль, например, шкала Кельвина, шкала длины, массы и т.д.</a:t>
            </a:r>
          </a:p>
        </p:txBody>
      </p:sp>
    </p:spTree>
    <p:extLst>
      <p:ext uri="{BB962C8B-B14F-4D97-AF65-F5344CB8AC3E}">
        <p14:creationId xmlns:p14="http://schemas.microsoft.com/office/powerpoint/2010/main" val="2500233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017490"/>
          </a:xfrm>
        </p:spPr>
        <p:txBody>
          <a:bodyPr>
            <a:normAutofit/>
          </a:bodyPr>
          <a:lstStyle/>
          <a:p>
            <a:r>
              <a:rPr lang="ru-RU" dirty="0" smtClean="0"/>
              <a:t>Соотношение шкал измерения и статистических критериев для двух </a:t>
            </a:r>
            <a:r>
              <a:rPr lang="ru-RU" dirty="0" smtClean="0"/>
              <a:t>независимых выборок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645464"/>
              </p:ext>
            </p:extLst>
          </p:nvPr>
        </p:nvGraphicFramePr>
        <p:xfrm>
          <a:off x="2589212" y="3340100"/>
          <a:ext cx="89154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2888">
                  <a:extLst>
                    <a:ext uri="{9D8B030D-6E8A-4147-A177-3AD203B41FA5}">
                      <a16:colId xmlns:a16="http://schemas.microsoft.com/office/drawing/2014/main" val="991317609"/>
                    </a:ext>
                  </a:extLst>
                </a:gridCol>
                <a:gridCol w="4862512">
                  <a:extLst>
                    <a:ext uri="{9D8B030D-6E8A-4147-A177-3AD203B41FA5}">
                      <a16:colId xmlns:a16="http://schemas.microsoft.com/office/drawing/2014/main" val="3063993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Шкала</a:t>
                      </a:r>
                      <a:r>
                        <a:rPr lang="ru-RU" baseline="0" dirty="0" smtClean="0"/>
                        <a:t> измерения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Статистический критерий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838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Шкала наименований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Хи-квадрат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645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Дихотомическая</a:t>
                      </a:r>
                      <a:r>
                        <a:rPr lang="ru-RU" baseline="0" dirty="0" smtClean="0"/>
                        <a:t> шкала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F-</a:t>
                      </a:r>
                      <a:r>
                        <a:rPr lang="ru-RU" dirty="0" smtClean="0"/>
                        <a:t>критерий</a:t>
                      </a:r>
                      <a:r>
                        <a:rPr lang="ru-RU" baseline="0" dirty="0" smtClean="0"/>
                        <a:t> Фишера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007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Порядковая шкала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Хи-квадрат,</a:t>
                      </a:r>
                    </a:p>
                    <a:p>
                      <a:pPr algn="ctr"/>
                      <a:r>
                        <a:rPr lang="en-US" dirty="0" smtClean="0"/>
                        <a:t>U-</a:t>
                      </a:r>
                      <a:r>
                        <a:rPr lang="ru-RU" dirty="0" smtClean="0"/>
                        <a:t>критерий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Манна-Уитни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016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Шкалы</a:t>
                      </a:r>
                      <a:r>
                        <a:rPr lang="ru-RU" baseline="0" dirty="0" smtClean="0"/>
                        <a:t> интервалов и отношений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T-</a:t>
                      </a:r>
                      <a:r>
                        <a:rPr lang="ru-RU" dirty="0" smtClean="0"/>
                        <a:t>критерий Стьюдента,</a:t>
                      </a:r>
                    </a:p>
                    <a:p>
                      <a:pPr algn="ctr"/>
                      <a:r>
                        <a:rPr lang="en-US" dirty="0" smtClean="0"/>
                        <a:t>U-</a:t>
                      </a:r>
                      <a:r>
                        <a:rPr lang="ru-RU" dirty="0" smtClean="0"/>
                        <a:t>критерий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Манна-Уитни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278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842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Доверительные вероятности</a:t>
            </a:r>
            <a:br>
              <a:rPr lang="ru-RU" dirty="0" smtClean="0"/>
            </a:br>
            <a:r>
              <a:rPr lang="ru-RU" dirty="0" smtClean="0"/>
              <a:t>и уровни значимости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05300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/>
              <a:t>Доверительная вероятность</a:t>
            </a:r>
            <a:r>
              <a:rPr lang="ru-RU" dirty="0" smtClean="0"/>
              <a:t> – это заданная исследователем вероятность того, что некая величина лежит в определённой области. В практике экологических исследований обычно выбирают одну из следующих трёх:</a:t>
            </a:r>
          </a:p>
          <a:p>
            <a:pPr marL="0" indent="0">
              <a:buNone/>
            </a:pPr>
            <a:r>
              <a:rPr lang="ru-RU" dirty="0" smtClean="0"/>
              <a:t>Р1 = 0,95 – обычные требования надёжности;</a:t>
            </a:r>
          </a:p>
          <a:p>
            <a:pPr marL="0" indent="0">
              <a:buNone/>
            </a:pPr>
            <a:r>
              <a:rPr lang="ru-RU" dirty="0" smtClean="0"/>
              <a:t>Р2 = 0,99 – повышенные требования надёжности;</a:t>
            </a:r>
          </a:p>
          <a:p>
            <a:pPr marL="0" indent="0">
              <a:buNone/>
            </a:pPr>
            <a:r>
              <a:rPr lang="ru-RU" dirty="0" smtClean="0"/>
              <a:t>Р3 = 0,999 – высокие требования надёжности.</a:t>
            </a:r>
          </a:p>
          <a:p>
            <a:pPr marL="0" indent="0">
              <a:buNone/>
            </a:pPr>
            <a:r>
              <a:rPr lang="ru-RU" dirty="0" smtClean="0"/>
              <a:t>Доверительные вероятности определяют, в свою очередь, доверительные интервалы, то есть границы, того или иного параметра.</a:t>
            </a:r>
          </a:p>
          <a:p>
            <a:pPr marL="0" indent="0">
              <a:buNone/>
            </a:pPr>
            <a:r>
              <a:rPr lang="ru-RU" b="1" i="1" dirty="0" smtClean="0"/>
              <a:t>Уровень значимости</a:t>
            </a:r>
            <a:r>
              <a:rPr lang="ru-RU" dirty="0" smtClean="0"/>
              <a:t> (р) – это обратная </a:t>
            </a:r>
            <a:r>
              <a:rPr lang="ru-RU" dirty="0"/>
              <a:t>к доверительной вероятности </a:t>
            </a:r>
            <a:r>
              <a:rPr lang="ru-RU" dirty="0" smtClean="0"/>
              <a:t>величина, отражающая вероятность того, что параметр не попадёт в доверительный интервал; составляет соответственно 0,05, 0,01 и 0,001.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202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Хи-квадрат Пирсона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81200" y="2032000"/>
            <a:ext cx="3520440" cy="44933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Основная формула: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 числом</a:t>
            </a:r>
            <a:r>
              <a:rPr lang="en-US" dirty="0" smtClean="0"/>
              <a:t> </a:t>
            </a:r>
            <a:r>
              <a:rPr lang="ru-RU" dirty="0" smtClean="0"/>
              <a:t>степеней свободы: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 хотя бы одном ожидаемом значении менее 10 – с поправкой </a:t>
            </a:r>
            <a:r>
              <a:rPr lang="ru-RU" dirty="0" err="1" smtClean="0"/>
              <a:t>Йейтса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379" y="2691482"/>
            <a:ext cx="4156770" cy="138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037" y="5031270"/>
            <a:ext cx="4809455" cy="1140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54515" y="4369505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f </a:t>
            </a:r>
            <a:r>
              <a:rPr lang="en-US" b="1" dirty="0" smtClean="0"/>
              <a:t>= (r + c) - 1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863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Хи-квадрат Пирсона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918634"/>
              </p:ext>
            </p:extLst>
          </p:nvPr>
        </p:nvGraphicFramePr>
        <p:xfrm>
          <a:off x="2589212" y="1778000"/>
          <a:ext cx="8915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639805195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31488007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171546872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 колоса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Качество колоса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95617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Плотный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Рыхлый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586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Двурядный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527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Многорядный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337631"/>
                  </a:ext>
                </a:extLst>
              </a:tr>
            </a:tbl>
          </a:graphicData>
        </a:graphic>
      </p:graphicFrame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1451456"/>
              </p:ext>
            </p:extLst>
          </p:nvPr>
        </p:nvGraphicFramePr>
        <p:xfrm>
          <a:off x="2589212" y="3813421"/>
          <a:ext cx="8915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639805195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31488007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171546872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 колоса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Качество колоса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95617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Плотный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Рыхлый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586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Двурядный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(</a:t>
                      </a:r>
                      <a:r>
                        <a:rPr lang="en-US" dirty="0" smtClean="0"/>
                        <a:t>45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r>
                        <a:rPr lang="en-US" dirty="0" smtClean="0"/>
                        <a:t> (15)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527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Многорядный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r>
                        <a:rPr lang="en-US" dirty="0" smtClean="0"/>
                        <a:t> (15)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r>
                        <a:rPr lang="en-US" dirty="0" smtClean="0"/>
                        <a:t> (5)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33763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51400" y="1435100"/>
            <a:ext cx="400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Фактические значения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851400" y="3444089"/>
            <a:ext cx="400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Теоретические значения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590006" y="5481446"/>
            <a:ext cx="89146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Исправленные теоретические значения:</a:t>
            </a:r>
          </a:p>
          <a:p>
            <a:r>
              <a:rPr lang="ru-RU" dirty="0" smtClean="0"/>
              <a:t>всего растений в опыте 47+14+13+6=80, теоретических 9+3+3+1=16</a:t>
            </a:r>
          </a:p>
          <a:p>
            <a:r>
              <a:rPr lang="ru-RU" dirty="0" smtClean="0"/>
              <a:t>значит, истинны величины получаем как</a:t>
            </a:r>
            <a:endParaRPr lang="en-US" dirty="0" smtClean="0"/>
          </a:p>
          <a:p>
            <a:r>
              <a:rPr lang="ru-RU" dirty="0" smtClean="0"/>
              <a:t>9*80</a:t>
            </a:r>
            <a:r>
              <a:rPr lang="en-US" dirty="0" smtClean="0"/>
              <a:t>/16=45 3*80/16=15 1*80/16=5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4611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Хи-квадрат Пирсона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3161" y="2146300"/>
            <a:ext cx="7597302" cy="8382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3161" y="3429000"/>
            <a:ext cx="778214" cy="4467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55324" y="3429000"/>
            <a:ext cx="132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p=0,05</a:t>
            </a:r>
            <a:endParaRPr lang="ru-RU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849"/>
          <a:stretch/>
        </p:blipFill>
        <p:spPr bwMode="auto">
          <a:xfrm>
            <a:off x="3083161" y="4127500"/>
            <a:ext cx="5544379" cy="2228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121489" y="4324397"/>
            <a:ext cx="2743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Вывод:</a:t>
            </a:r>
            <a:r>
              <a:rPr lang="ru-RU" dirty="0" smtClean="0"/>
              <a:t> разница между наблюдаемыми и теоретическими частотами  статистически недостоверна.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994400" y="5241611"/>
            <a:ext cx="887412" cy="4352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095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U-</a:t>
            </a:r>
            <a:r>
              <a:rPr lang="ru-RU" dirty="0" smtClean="0"/>
              <a:t>критерий </a:t>
            </a:r>
            <a:r>
              <a:rPr lang="ru-RU" dirty="0"/>
              <a:t>Манна-Уитни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4406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его расчёта строится единый ранжированный ряд путём расставления полученных значений по </a:t>
            </a:r>
            <a:r>
              <a:rPr lang="ru-RU" dirty="0" smtClean="0"/>
              <a:t>возрастанию из двух выборок </a:t>
            </a:r>
            <a:r>
              <a:rPr lang="en-US" dirty="0" smtClean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/>
              <a:t>равных значениях признака рангом является средняя арифметическая от конкретных значений полученных рангов.</a:t>
            </a:r>
          </a:p>
          <a:p>
            <a:pPr marL="0" indent="0">
              <a:buNone/>
            </a:pPr>
            <a:r>
              <a:rPr lang="ru-RU" dirty="0"/>
              <a:t>Затем единый ряд вновь разделяется на два, соответствующих каждой выборке, с сохранением рангов единого ряда.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427911" y="2138922"/>
            <a:ext cx="40767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Подсчитываются </a:t>
            </a:r>
            <a:r>
              <a:rPr lang="ru-RU" dirty="0"/>
              <a:t>отдельно суммы рангов каждой выборки и определяется наибольшая сумма (</a:t>
            </a:r>
            <a:r>
              <a:rPr lang="ru-RU" dirty="0" err="1"/>
              <a:t>Т</a:t>
            </a:r>
            <a:r>
              <a:rPr lang="ru-RU" baseline="-25000" dirty="0" err="1"/>
              <a:t>х</a:t>
            </a:r>
            <a:r>
              <a:rPr lang="ru-RU" dirty="0"/>
              <a:t>), соответствующая выборке с </a:t>
            </a:r>
            <a:r>
              <a:rPr lang="en-US" dirty="0"/>
              <a:t>n</a:t>
            </a:r>
            <a:r>
              <a:rPr lang="ru-RU" baseline="-25000" dirty="0"/>
              <a:t>х</a:t>
            </a:r>
            <a:r>
              <a:rPr lang="ru-RU" dirty="0"/>
              <a:t> элементами.</a:t>
            </a:r>
          </a:p>
          <a:p>
            <a:endParaRPr lang="ru-RU" dirty="0" smtClean="0"/>
          </a:p>
          <a:p>
            <a:r>
              <a:rPr lang="ru-RU" dirty="0" smtClean="0"/>
              <a:t>Итоговое </a:t>
            </a:r>
            <a:r>
              <a:rPr lang="ru-RU" dirty="0"/>
              <a:t>значение считается по формуле: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806" y="5038137"/>
            <a:ext cx="3846909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35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</a:t>
            </a:r>
            <a:r>
              <a:rPr lang="ru-RU" dirty="0"/>
              <a:t>критерий Манна-Уитни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067384"/>
              </p:ext>
            </p:extLst>
          </p:nvPr>
        </p:nvGraphicFramePr>
        <p:xfrm>
          <a:off x="2589213" y="1468120"/>
          <a:ext cx="8915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540">
                  <a:extLst>
                    <a:ext uri="{9D8B030D-6E8A-4147-A177-3AD203B41FA5}">
                      <a16:colId xmlns:a16="http://schemas.microsoft.com/office/drawing/2014/main" val="1110906647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val="3838724373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val="830076077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val="222198439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val="852480250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val="1583194931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val="3950317253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val="2033859760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val="1728580483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val="363217367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Выбо-рка</a:t>
                      </a:r>
                      <a:endParaRPr lang="ru-RU" sz="1600" dirty="0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Длина</a:t>
                      </a:r>
                      <a:r>
                        <a:rPr lang="ru-RU" sz="1600" baseline="0" dirty="0" smtClean="0"/>
                        <a:t> корней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61695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874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1,75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2,25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2,75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585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4,75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3,75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4,25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4,5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94048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89213" y="2951480"/>
            <a:ext cx="1881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</a:t>
            </a:r>
            <a:r>
              <a:rPr lang="en-US" i="1" baseline="-25000" dirty="0" smtClean="0"/>
              <a:t>1</a:t>
            </a:r>
            <a:r>
              <a:rPr lang="en-US" dirty="0" smtClean="0"/>
              <a:t> = </a:t>
            </a:r>
            <a:r>
              <a:rPr lang="en-US" i="1" dirty="0" smtClean="0"/>
              <a:t>n</a:t>
            </a:r>
            <a:r>
              <a:rPr lang="en-US" i="1" baseline="-25000" dirty="0" smtClean="0"/>
              <a:t>2</a:t>
            </a:r>
            <a:r>
              <a:rPr lang="en-US" dirty="0" smtClean="0"/>
              <a:t> = 9</a:t>
            </a:r>
            <a:r>
              <a:rPr lang="ru-RU" dirty="0" smtClean="0"/>
              <a:t> =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x</a:t>
            </a:r>
            <a:endParaRPr lang="ru-RU" i="1" baseline="-25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859905"/>
              </p:ext>
            </p:extLst>
          </p:nvPr>
        </p:nvGraphicFramePr>
        <p:xfrm>
          <a:off x="2589213" y="3355340"/>
          <a:ext cx="81279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1355754763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6233918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44073974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968603344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86829383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03824071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8035715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49825406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9748765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r>
                        <a:rPr lang="ru-RU" b="1" dirty="0" smtClean="0"/>
                        <a:t>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1,75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2,25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2,75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420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957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224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3,75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4,25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4,75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182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229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29601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89212" y="5580380"/>
            <a:ext cx="812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= 1 + 2 + 3 + 4 + 5,5 + 5,5 + 7 + 9 + 9 = 46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= 9 + 11 + 12 + 13 + 14 + 15,5 + 15,5 + 17 + 18 = 125 =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x</a:t>
            </a:r>
            <a:endParaRPr lang="ru-RU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2589212" y="6337300"/>
            <a:ext cx="6427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 = 9 * 9 + 9 * (9 + 1) / 2 – 125 = 81 + 45 – 125 = 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118600" y="58547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Вывод: выборки достоверно отличаются.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88746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244</TotalTime>
  <Words>911</Words>
  <Application>Microsoft Office PowerPoint</Application>
  <PresentationFormat>Широкоэкранный</PresentationFormat>
  <Paragraphs>232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Легкий дым</vt:lpstr>
      <vt:lpstr>Алгоритм выбора метода статистической обработки результатов исследования</vt:lpstr>
      <vt:lpstr>Типы шкал</vt:lpstr>
      <vt:lpstr>Соотношение шкал измерения и статистических критериев для двух независимых выборок</vt:lpstr>
      <vt:lpstr>Доверительные вероятности и уровни значимости</vt:lpstr>
      <vt:lpstr>Хи-квадрат Пирсона</vt:lpstr>
      <vt:lpstr>Хи-квадрат Пирсона</vt:lpstr>
      <vt:lpstr>Хи-квадрат Пирсона</vt:lpstr>
      <vt:lpstr>U-критерий Манна-Уитни</vt:lpstr>
      <vt:lpstr>U-критерий Манна-Уитни</vt:lpstr>
      <vt:lpstr>Презентация PowerPoint</vt:lpstr>
      <vt:lpstr>Предварительная статистическая обработка полученных данных</vt:lpstr>
      <vt:lpstr>T-критерий Стьюдента</vt:lpstr>
      <vt:lpstr>T-критерий Стьюдента</vt:lpstr>
      <vt:lpstr>Презентация PowerPoint</vt:lpstr>
      <vt:lpstr>Точный критерий Фишера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выбора метода</dc:title>
  <dc:creator>Jueri A.-B.</dc:creator>
  <cp:lastModifiedBy>Jueri A.-B.</cp:lastModifiedBy>
  <cp:revision>26</cp:revision>
  <dcterms:created xsi:type="dcterms:W3CDTF">2019-04-12T07:05:34Z</dcterms:created>
  <dcterms:modified xsi:type="dcterms:W3CDTF">2019-04-12T11:14:54Z</dcterms:modified>
</cp:coreProperties>
</file>