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DD6F-BBBF-4C9B-8A2A-9FDE6AA433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2A5D-7914-4741-AED8-7B9337BBAF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DD6F-BBBF-4C9B-8A2A-9FDE6AA433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2A5D-7914-4741-AED8-7B9337BBA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DD6F-BBBF-4C9B-8A2A-9FDE6AA433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2A5D-7914-4741-AED8-7B9337BBA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DD6F-BBBF-4C9B-8A2A-9FDE6AA433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2A5D-7914-4741-AED8-7B9337BBA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DD6F-BBBF-4C9B-8A2A-9FDE6AA433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2A5D-7914-4741-AED8-7B9337BBAF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DD6F-BBBF-4C9B-8A2A-9FDE6AA433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2A5D-7914-4741-AED8-7B9337BBA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DD6F-BBBF-4C9B-8A2A-9FDE6AA433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2A5D-7914-4741-AED8-7B9337BBA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DD6F-BBBF-4C9B-8A2A-9FDE6AA433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2A5D-7914-4741-AED8-7B9337BBA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DD6F-BBBF-4C9B-8A2A-9FDE6AA433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2A5D-7914-4741-AED8-7B9337BBA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DD6F-BBBF-4C9B-8A2A-9FDE6AA433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2A5D-7914-4741-AED8-7B9337BBA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BDD6F-BBBF-4C9B-8A2A-9FDE6AA433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332A5D-7914-4741-AED8-7B9337BBAF5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9BDD6F-BBBF-4C9B-8A2A-9FDE6AA433FC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332A5D-7914-4741-AED8-7B9337BBAF5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Вода в жизни</a:t>
            </a:r>
            <a:br>
              <a:rPr lang="ru-RU" dirty="0" smtClean="0"/>
            </a:br>
            <a:r>
              <a:rPr lang="ru-RU" dirty="0" smtClean="0"/>
              <a:t>водных растений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91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в воде газов и минеральных солей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Содержание углекислого газа в воде колеблется в пределах 0,2-0,5 мл/л, при том, что при интенсивном фотосинтезе потребляется 0,2-0,3 мл/л СО</a:t>
            </a:r>
            <a:r>
              <a:rPr lang="ru-RU" baseline="-25000" dirty="0" smtClean="0"/>
              <a:t>2</a:t>
            </a:r>
            <a:r>
              <a:rPr lang="ru-RU" dirty="0" smtClean="0"/>
              <a:t> в час.</a:t>
            </a:r>
          </a:p>
          <a:p>
            <a:pPr marL="0" indent="0">
              <a:buNone/>
            </a:pPr>
            <a:r>
              <a:rPr lang="ru-RU" dirty="0" smtClean="0"/>
              <a:t>Содержание кислорода в верхних слоях воды составляет 6-8 мл/л; дефицит его часто наблюдается в застойных водоёмах и зимой. Рубежная величина для разных растений – 0,3-3,5 мл/л: при падении концентрации ниже растения отмирают.</a:t>
            </a:r>
          </a:p>
          <a:p>
            <a:pPr marL="0" indent="0">
              <a:buNone/>
            </a:pPr>
            <a:r>
              <a:rPr lang="ru-RU" dirty="0"/>
              <a:t>Поглощение минеральных солей водными растениями происходит из воды всей поверхностью погружённых органов (также, как и газов) и из грунта корнями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43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Адаптации к низкому содержанию питательных веществ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09600" y="2087880"/>
            <a:ext cx="8229600" cy="438912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ru-RU" dirty="0" smtClean="0"/>
              <a:t>Водные растения увеличивают отношение площади тела к объёму:</a:t>
            </a:r>
          </a:p>
          <a:p>
            <a:pPr marL="514350" indent="-514350">
              <a:buFont typeface="Wingdings 2"/>
              <a:buAutoNum type="arabicParenR"/>
            </a:pPr>
            <a:r>
              <a:rPr lang="ru-RU" dirty="0" smtClean="0"/>
              <a:t>тонкие листовые пластинки;</a:t>
            </a:r>
            <a:endParaRPr lang="en-US" dirty="0" smtClean="0"/>
          </a:p>
          <a:p>
            <a:pPr marL="514350" indent="-514350">
              <a:buFont typeface="Wingdings 2"/>
              <a:buAutoNum type="arabicParenR"/>
            </a:pPr>
            <a:r>
              <a:rPr lang="ru-RU" dirty="0" smtClean="0"/>
              <a:t>редукция проводящей системы, но формирование системы проветривания;</a:t>
            </a:r>
          </a:p>
          <a:p>
            <a:pPr marL="514350" indent="-514350">
              <a:buFont typeface="Wingdings 2"/>
              <a:buAutoNum type="arabicParenR"/>
            </a:pPr>
            <a:r>
              <a:rPr lang="ru-RU" dirty="0" smtClean="0"/>
              <a:t>обеспечение тока веществ в теле растения только нижним концевым двигателем (часто вместе с работой </a:t>
            </a:r>
            <a:r>
              <a:rPr lang="ru-RU" dirty="0" err="1" smtClean="0"/>
              <a:t>гидатод</a:t>
            </a:r>
            <a:r>
              <a:rPr lang="ru-RU" dirty="0" smtClean="0"/>
              <a:t>);</a:t>
            </a:r>
          </a:p>
          <a:p>
            <a:pPr marL="514350" indent="-514350">
              <a:buFont typeface="Wingdings 2"/>
              <a:buAutoNum type="arabicParenR"/>
            </a:pPr>
            <a:r>
              <a:rPr lang="ru-RU" dirty="0" smtClean="0"/>
              <a:t>возникновение </a:t>
            </a:r>
            <a:r>
              <a:rPr lang="ru-RU" dirty="0" err="1" smtClean="0"/>
              <a:t>гидропот</a:t>
            </a:r>
            <a:r>
              <a:rPr lang="ru-RU" dirty="0" smtClean="0"/>
              <a:t>;</a:t>
            </a:r>
          </a:p>
          <a:p>
            <a:pPr marL="514350" indent="-514350">
              <a:buFont typeface="Wingdings 2"/>
              <a:buAutoNum type="arabicParenR"/>
            </a:pPr>
            <a:r>
              <a:rPr lang="ru-RU" dirty="0" smtClean="0"/>
              <a:t>высокая степень </a:t>
            </a:r>
            <a:r>
              <a:rPr lang="ru-RU" dirty="0" err="1" smtClean="0"/>
              <a:t>рассечённости</a:t>
            </a:r>
            <a:r>
              <a:rPr lang="ru-RU" dirty="0" smtClean="0"/>
              <a:t> листьев;</a:t>
            </a:r>
          </a:p>
          <a:p>
            <a:pPr marL="514350" indent="-514350">
              <a:buFont typeface="Wingdings 2"/>
              <a:buAutoNum type="arabicParenR"/>
            </a:pPr>
            <a:r>
              <a:rPr lang="ru-RU" dirty="0" err="1" smtClean="0"/>
              <a:t>гетерофиллия</a:t>
            </a:r>
            <a:r>
              <a:rPr lang="ru-RU" dirty="0" smtClean="0"/>
              <a:t> (листовой диморфизм).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некоторых случаях происходит переход на уклоняющийся тип питания – минеральные вещества растения частично получают из животных.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5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Адаптации к низкому содержанию питательных веществ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447328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dirty="0" smtClean="0"/>
              <a:t>по: </a:t>
            </a:r>
            <a:r>
              <a:rPr lang="en-US" dirty="0" err="1" smtClean="0"/>
              <a:t>Strasburger</a:t>
            </a:r>
            <a:r>
              <a:rPr lang="en-US" dirty="0" smtClean="0"/>
              <a:t> et al., 1962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04" y="1916832"/>
            <a:ext cx="397192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08104" y="292494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– </a:t>
            </a:r>
            <a:r>
              <a:rPr lang="ru-RU" dirty="0" smtClean="0"/>
              <a:t>надводная часть;</a:t>
            </a:r>
          </a:p>
          <a:p>
            <a:r>
              <a:rPr lang="ru-RU" dirty="0" smtClean="0"/>
              <a:t>2 – подводная часть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630785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Ranunculus </a:t>
            </a:r>
            <a:r>
              <a:rPr lang="en-US" i="1" dirty="0" err="1" smtClean="0"/>
              <a:t>diversifolius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55662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Солёность 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По отношению к широте диапазона выносимой солёности (1) выделяют:</a:t>
            </a:r>
          </a:p>
          <a:p>
            <a:pPr>
              <a:buFontTx/>
              <a:buChar char="-"/>
            </a:pPr>
            <a:r>
              <a:rPr lang="ru-RU" dirty="0" smtClean="0"/>
              <a:t>эвригалинные;</a:t>
            </a:r>
          </a:p>
          <a:p>
            <a:pPr>
              <a:buFontTx/>
              <a:buChar char="-"/>
            </a:pPr>
            <a:r>
              <a:rPr lang="ru-RU" dirty="0" smtClean="0"/>
              <a:t>стеногалинные растения;</a:t>
            </a:r>
          </a:p>
          <a:p>
            <a:pPr marL="0" indent="0">
              <a:buNone/>
            </a:pPr>
            <a:r>
              <a:rPr lang="ru-RU" dirty="0" smtClean="0"/>
              <a:t>по отношению к концентрации солей (2):</a:t>
            </a:r>
          </a:p>
          <a:p>
            <a:pPr>
              <a:buFontTx/>
              <a:buChar char="-"/>
            </a:pPr>
            <a:r>
              <a:rPr lang="ru-RU" dirty="0" err="1" smtClean="0"/>
              <a:t>полигалинные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err="1" smtClean="0"/>
              <a:t>мезогалинные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err="1" smtClean="0"/>
              <a:t>олигогалинные</a:t>
            </a:r>
            <a:r>
              <a:rPr lang="ru-RU" dirty="0" smtClean="0"/>
              <a:t> растения.</a:t>
            </a:r>
          </a:p>
          <a:p>
            <a:pPr marL="0" indent="0">
              <a:buNone/>
            </a:pPr>
            <a:r>
              <a:rPr lang="ru-RU" dirty="0" smtClean="0"/>
              <a:t>Адаптации к обитанию в этих условиях сходны с таковыми у наземных галофитов; причём в разных условиях у растений одних и тех же видов меняется осмотическое давление клеточного сока.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78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Распространение некоторых видов в зависимости от солёности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94040"/>
            <a:ext cx="8229600" cy="447328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dirty="0" smtClean="0"/>
              <a:t>по: </a:t>
            </a:r>
            <a:r>
              <a:rPr lang="en-US" dirty="0" err="1" smtClean="0"/>
              <a:t>Gessner</a:t>
            </a:r>
            <a:r>
              <a:rPr lang="en-US" dirty="0" smtClean="0"/>
              <a:t>, 1957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77126"/>
            <a:ext cx="6964064" cy="436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08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Адаптации растений</a:t>
            </a:r>
            <a:br>
              <a:rPr lang="ru-RU" dirty="0" smtClean="0"/>
            </a:br>
            <a:r>
              <a:rPr lang="ru-RU" dirty="0" smtClean="0"/>
              <a:t>к высокой плотности 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Основными чертами адаптации к большой плотности водной среды, по сравнению с воздушной, являются:</a:t>
            </a:r>
          </a:p>
          <a:p>
            <a:pPr marL="514350" indent="-514350">
              <a:buAutoNum type="arabicParenR"/>
            </a:pPr>
            <a:r>
              <a:rPr lang="ru-RU" dirty="0" smtClean="0"/>
              <a:t>редукция механических тканей (вместе с концентрацией оставшихся в центре стебля или черешка листа);</a:t>
            </a:r>
          </a:p>
          <a:p>
            <a:pPr marL="514350" indent="-514350">
              <a:buAutoNum type="arabicParenR"/>
            </a:pPr>
            <a:r>
              <a:rPr lang="ru-RU" dirty="0" smtClean="0"/>
              <a:t>высокая плавучесть органов за счёт увеличения поверхности органов и формирования специальных приспособлений – воздушных мешков, вздутий и т.д.</a:t>
            </a:r>
          </a:p>
          <a:p>
            <a:pPr marL="0" indent="0">
              <a:buNone/>
            </a:pPr>
            <a:r>
              <a:rPr lang="ru-RU" dirty="0" smtClean="0"/>
              <a:t>При этом для растений прибойной зоны важен гидродинамический фактор, в связи с которым их ткани и талломы приобретают механическую прочность.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51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Адаптации к температурному фактору в водной среде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178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Температурный режим отличается </a:t>
            </a:r>
            <a:r>
              <a:rPr lang="ru-RU" dirty="0"/>
              <a:t>м</a:t>
            </a:r>
            <a:r>
              <a:rPr lang="ru-RU" dirty="0" smtClean="0"/>
              <a:t>еньшим притоком тепла, медленным нагреванием и медленным охлаждением.</a:t>
            </a:r>
          </a:p>
          <a:p>
            <a:pPr marL="0" indent="0">
              <a:buNone/>
            </a:pPr>
            <a:r>
              <a:rPr lang="ru-RU" dirty="0" smtClean="0"/>
              <a:t>Годовые колебания температур составляют:</a:t>
            </a:r>
          </a:p>
          <a:p>
            <a:pPr>
              <a:buFontTx/>
              <a:buChar char="-"/>
            </a:pPr>
            <a:r>
              <a:rPr lang="ru-RU" dirty="0" smtClean="0"/>
              <a:t>30-35°С в континентальных водоёмах;</a:t>
            </a:r>
          </a:p>
          <a:p>
            <a:pPr>
              <a:buFontTx/>
              <a:buChar char="-"/>
            </a:pPr>
            <a:r>
              <a:rPr lang="ru-RU" dirty="0" smtClean="0"/>
              <a:t>10-15°С в поверхностных слоях морей и океанов;</a:t>
            </a:r>
          </a:p>
          <a:p>
            <a:pPr>
              <a:buFontTx/>
              <a:buChar char="-"/>
            </a:pPr>
            <a:r>
              <a:rPr lang="ru-RU" dirty="0" smtClean="0"/>
              <a:t>отсутствуют в глубоких слоях.</a:t>
            </a:r>
          </a:p>
          <a:p>
            <a:pPr marL="0" indent="0">
              <a:buNone/>
            </a:pPr>
            <a:r>
              <a:rPr lang="ru-RU" dirty="0" smtClean="0"/>
              <a:t>Важное значение для замерзающих водоёмов имеет место зимовки частей (в том числе – </a:t>
            </a:r>
            <a:r>
              <a:rPr lang="ru-RU" dirty="0" err="1" smtClean="0"/>
              <a:t>турионов</a:t>
            </a:r>
            <a:r>
              <a:rPr lang="ru-RU" dirty="0" smtClean="0"/>
              <a:t>) растений или целых облиственных растений: придонный незамерзающий слой воды.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73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Турионы</a:t>
            </a:r>
            <a:r>
              <a:rPr lang="ru-RU" dirty="0" smtClean="0"/>
              <a:t> (зимующие почки) </a:t>
            </a:r>
            <a:r>
              <a:rPr lang="en-US" i="1" dirty="0" err="1" smtClean="0"/>
              <a:t>Hydrocharis</a:t>
            </a:r>
            <a:r>
              <a:rPr lang="en-US" i="1" dirty="0" smtClean="0"/>
              <a:t> </a:t>
            </a:r>
            <a:r>
              <a:rPr lang="en-US" i="1" dirty="0" err="1" smtClean="0"/>
              <a:t>morsus-ranae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309320"/>
            <a:ext cx="8229600" cy="447328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dirty="0" smtClean="0"/>
              <a:t>по: Кернер, 1896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120" y="1772816"/>
            <a:ext cx="6619875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38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Другие черты организации гидрофитов и гелофитов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Высокая интенсивность транспирации (в том числе стеблевой у гелофитов), быстрая потеря воды и низкие значения сублетального водного дефицита (самые низкие у гидрофитов, более высокие – у гелофитов).</a:t>
            </a:r>
          </a:p>
          <a:p>
            <a:pPr marL="0" indent="0">
              <a:buNone/>
            </a:pPr>
            <a:r>
              <a:rPr lang="ru-RU" dirty="0" smtClean="0"/>
              <a:t>Крайне низкое осмотическое давление в клетках гидрофитов пресноводных водоёмов.</a:t>
            </a:r>
          </a:p>
          <a:p>
            <a:pPr marL="0" indent="0">
              <a:buNone/>
            </a:pPr>
            <a:r>
              <a:rPr lang="ru-RU" dirty="0" smtClean="0"/>
              <a:t>Принятие корнями многих водных растений функции якоря, в том числе – якоря-балансира; перенос функции </a:t>
            </a:r>
            <a:r>
              <a:rPr lang="ru-RU" dirty="0" err="1" smtClean="0"/>
              <a:t>запасения</a:t>
            </a:r>
            <a:r>
              <a:rPr lang="ru-RU" dirty="0" smtClean="0"/>
              <a:t> питательных веществ к корневищам, клубням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42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Гидрофиты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Гидрофиты – это растения, адаптированные к жизни в воде, среди которых выделяют:</a:t>
            </a:r>
          </a:p>
          <a:p>
            <a:pPr>
              <a:buFontTx/>
              <a:buChar char="-"/>
            </a:pPr>
            <a:r>
              <a:rPr lang="ru-RU" dirty="0" smtClean="0"/>
              <a:t>гидатофиты, то есть полностью погружённые растения;</a:t>
            </a:r>
          </a:p>
          <a:p>
            <a:pPr>
              <a:buFontTx/>
              <a:buChar char="-"/>
            </a:pPr>
            <a:r>
              <a:rPr lang="ru-RU" dirty="0" err="1" smtClean="0"/>
              <a:t>аэрогидатофиты</a:t>
            </a:r>
            <a:r>
              <a:rPr lang="ru-RU" dirty="0" smtClean="0"/>
              <a:t>, то есть растения, плавающие на поверхности или с плавающими на поверхности листьями.</a:t>
            </a:r>
          </a:p>
          <a:p>
            <a:pPr marL="0" indent="0">
              <a:buNone/>
            </a:pPr>
            <a:r>
              <a:rPr lang="ru-RU" dirty="0" smtClean="0"/>
              <a:t>Гелофиты – это земноводные, или амфибийные, растения, приспособленные к жизни у уреза воды.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8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Составить таблицу «Сравнительная характеристика приспособлений к </a:t>
            </a:r>
            <a:r>
              <a:rPr lang="ru-RU" dirty="0" smtClean="0"/>
              <a:t>жизни в водной среде растений </a:t>
            </a:r>
            <a:r>
              <a:rPr lang="ru-RU" dirty="0"/>
              <a:t>разных экологических групп»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173491"/>
              </p:ext>
            </p:extLst>
          </p:nvPr>
        </p:nvGraphicFramePr>
        <p:xfrm>
          <a:off x="1115617" y="3789040"/>
          <a:ext cx="649264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013"/>
                <a:gridCol w="116840"/>
                <a:gridCol w="2071779"/>
                <a:gridCol w="195871"/>
                <a:gridCol w="1956142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Приспособления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морфологические</a:t>
                      </a:r>
                      <a:endParaRPr lang="ru-RU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i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физиологические</a:t>
                      </a:r>
                      <a:endParaRPr lang="ru-RU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/>
                        <a:t>временные</a:t>
                      </a:r>
                      <a:endParaRPr lang="ru-RU" b="1" i="1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гидатофиты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53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Условия жизни в воде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пониженная интенсивность света;</a:t>
            </a:r>
          </a:p>
          <a:p>
            <a:pPr marL="514350" indent="-514350">
              <a:buAutoNum type="arabicParenR"/>
            </a:pPr>
            <a:r>
              <a:rPr lang="ru-RU" dirty="0" smtClean="0"/>
              <a:t>изменённый спектральный состав;</a:t>
            </a:r>
          </a:p>
          <a:p>
            <a:pPr marL="514350" indent="-514350">
              <a:buAutoNum type="arabicParenR"/>
            </a:pPr>
            <a:r>
              <a:rPr lang="ru-RU" dirty="0" smtClean="0"/>
              <a:t>укороченный световой день;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пониженное содержание газов;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пониженное содержание минеральных веществ;</a:t>
            </a:r>
          </a:p>
          <a:p>
            <a:pPr marL="514350" indent="-514350">
              <a:buAutoNum type="arabicParenR"/>
            </a:pPr>
            <a:r>
              <a:rPr lang="ru-RU" dirty="0" smtClean="0"/>
              <a:t>солёность;</a:t>
            </a:r>
          </a:p>
          <a:p>
            <a:pPr marL="514350" indent="-514350">
              <a:buAutoNum type="arabicParenR"/>
            </a:pPr>
            <a:r>
              <a:rPr lang="ru-RU" dirty="0" smtClean="0"/>
              <a:t>более высокая плотность;</a:t>
            </a:r>
          </a:p>
          <a:p>
            <a:pPr marL="514350" indent="-514350">
              <a:buAutoNum type="arabicParenR"/>
            </a:pPr>
            <a:r>
              <a:rPr lang="ru-RU" dirty="0" smtClean="0"/>
              <a:t>меньшее теплопоглощение и теплопроводность;</a:t>
            </a:r>
          </a:p>
          <a:p>
            <a:pPr marL="514350" indent="-514350">
              <a:buAutoNum type="arabicParenR"/>
            </a:pPr>
            <a:r>
              <a:rPr lang="ru-RU" dirty="0" smtClean="0"/>
              <a:t>большая теплоёмкость и низкие колебания тепла.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67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Интенсивность света и длительность светового дня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447328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dirty="0" smtClean="0"/>
              <a:t>по: Потапов, 1956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9287"/>
            <a:ext cx="5184576" cy="407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84168" y="2852936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– на поверхности;</a:t>
            </a:r>
          </a:p>
          <a:p>
            <a:r>
              <a:rPr lang="ru-RU" dirty="0" smtClean="0"/>
              <a:t>2 – на глубине 0,5 м;</a:t>
            </a:r>
          </a:p>
          <a:p>
            <a:r>
              <a:rPr lang="ru-RU" dirty="0" smtClean="0"/>
              <a:t>3 – на глубине 1,5 м;</a:t>
            </a:r>
          </a:p>
          <a:p>
            <a:r>
              <a:rPr lang="ru-RU" dirty="0" smtClean="0"/>
              <a:t>4 – на глубине 2 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14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Спектральный состав солнечного света на разной глубине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447328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dirty="0" smtClean="0"/>
              <a:t>по: </a:t>
            </a:r>
            <a:r>
              <a:rPr lang="en-US" dirty="0" smtClean="0"/>
              <a:t>Clarke</a:t>
            </a:r>
            <a:r>
              <a:rPr lang="ru-RU" dirty="0" smtClean="0"/>
              <a:t>, 1957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4295775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12160" y="2852936"/>
            <a:ext cx="2448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 – красные лучи;</a:t>
            </a:r>
          </a:p>
          <a:p>
            <a:r>
              <a:rPr lang="ru-RU" dirty="0" smtClean="0"/>
              <a:t>о – оранжевые лучи;</a:t>
            </a:r>
          </a:p>
          <a:p>
            <a:r>
              <a:rPr lang="ru-RU" dirty="0" smtClean="0"/>
              <a:t>ж – жёлтые лучи;</a:t>
            </a:r>
          </a:p>
          <a:p>
            <a:r>
              <a:rPr lang="ru-RU" dirty="0" smtClean="0"/>
              <a:t>ф – фиолетовые лучи;</a:t>
            </a:r>
          </a:p>
          <a:p>
            <a:r>
              <a:rPr lang="ru-RU" dirty="0" smtClean="0"/>
              <a:t>з – зелёные лучи;</a:t>
            </a:r>
          </a:p>
          <a:p>
            <a:r>
              <a:rPr lang="ru-RU" dirty="0" smtClean="0"/>
              <a:t>г, с – синие лучи</a:t>
            </a:r>
          </a:p>
          <a:p>
            <a:endParaRPr lang="ru-RU" dirty="0"/>
          </a:p>
          <a:p>
            <a:r>
              <a:rPr lang="ru-RU" dirty="0" smtClean="0"/>
              <a:t>шкала абсцисс логарифмическая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9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Адаптации к изменению качества и количества света на глубине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Морфологические адаптации – формирование листьев «теневого типа», образование крупных хроматофоров у водорослей, хроматическая адаптация.</a:t>
            </a:r>
          </a:p>
          <a:p>
            <a:pPr marL="0" indent="0">
              <a:buNone/>
            </a:pPr>
            <a:r>
              <a:rPr lang="ru-RU" dirty="0" smtClean="0"/>
              <a:t>Физиологические адаптации – низкая точка компенсации фотосинтеза, теневой характер световой кривой фотосинтеза у глубоководных растений.</a:t>
            </a:r>
          </a:p>
          <a:p>
            <a:pPr marL="0" indent="0">
              <a:buNone/>
            </a:pPr>
            <a:r>
              <a:rPr lang="ru-RU" dirty="0" smtClean="0"/>
              <a:t>Временные адаптации – вертикальные миграции фитопланктона.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71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Зависимость интенсивности фотосинтеза от глубины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447328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dirty="0" smtClean="0"/>
              <a:t>по: Потапов, 1956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7901"/>
            <a:ext cx="4752528" cy="4810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92080" y="3247816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– </a:t>
            </a:r>
            <a:r>
              <a:rPr lang="en-US" i="1" dirty="0" err="1" smtClean="0"/>
              <a:t>Utricularia</a:t>
            </a:r>
            <a:r>
              <a:rPr lang="en-US" i="1" dirty="0" smtClean="0"/>
              <a:t> vulgaris</a:t>
            </a:r>
            <a:r>
              <a:rPr lang="en-US" dirty="0" smtClean="0"/>
              <a:t>;</a:t>
            </a:r>
          </a:p>
          <a:p>
            <a:r>
              <a:rPr lang="en-US" dirty="0" smtClean="0"/>
              <a:t>2 – </a:t>
            </a:r>
            <a:r>
              <a:rPr lang="en-US" i="1" dirty="0" err="1" smtClean="0"/>
              <a:t>Ceratophyllum</a:t>
            </a:r>
            <a:r>
              <a:rPr lang="en-US" i="1" dirty="0" smtClean="0"/>
              <a:t> </a:t>
            </a:r>
            <a:r>
              <a:rPr lang="en-US" i="1" dirty="0" err="1" smtClean="0"/>
              <a:t>demersum</a:t>
            </a:r>
            <a:r>
              <a:rPr lang="en-US" dirty="0" smtClean="0"/>
              <a:t>;</a:t>
            </a:r>
          </a:p>
          <a:p>
            <a:r>
              <a:rPr lang="en-US" dirty="0" smtClean="0"/>
              <a:t>3 – </a:t>
            </a:r>
            <a:r>
              <a:rPr lang="en-US" i="1" dirty="0" err="1" smtClean="0"/>
              <a:t>Cladophora</a:t>
            </a:r>
            <a:r>
              <a:rPr lang="en-US" dirty="0" smtClean="0"/>
              <a:t> sp.;</a:t>
            </a:r>
          </a:p>
          <a:p>
            <a:r>
              <a:rPr lang="en-US" dirty="0" smtClean="0"/>
              <a:t>4 – </a:t>
            </a:r>
            <a:r>
              <a:rPr lang="en-US" i="1" dirty="0" err="1" smtClean="0"/>
              <a:t>Myriophyllum</a:t>
            </a:r>
            <a:r>
              <a:rPr lang="en-US" i="1" dirty="0" smtClean="0"/>
              <a:t> </a:t>
            </a:r>
            <a:r>
              <a:rPr lang="en-US" i="1" dirty="0" err="1" smtClean="0"/>
              <a:t>verticillatum</a:t>
            </a:r>
            <a:r>
              <a:rPr lang="en-US" dirty="0" smtClean="0"/>
              <a:t>;</a:t>
            </a:r>
          </a:p>
          <a:p>
            <a:r>
              <a:rPr lang="ru-RU" dirty="0" smtClean="0"/>
              <a:t>5 – освещённость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84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Световые кривые фотосинтеза фитопланктона разные морей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447328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dirty="0" smtClean="0"/>
              <a:t>по: </a:t>
            </a:r>
            <a:r>
              <a:rPr lang="en-US" dirty="0" err="1" smtClean="0"/>
              <a:t>Raymont</a:t>
            </a:r>
            <a:r>
              <a:rPr lang="en-US" dirty="0" smtClean="0"/>
              <a:t>, 1963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4608512" cy="425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48064" y="3225750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– </a:t>
            </a:r>
            <a:r>
              <a:rPr lang="ru-RU" dirty="0" smtClean="0"/>
              <a:t>тропический поверхностный;</a:t>
            </a:r>
          </a:p>
          <a:p>
            <a:r>
              <a:rPr lang="ru-RU" dirty="0" smtClean="0"/>
              <a:t>2 – арктический поверхностный;</a:t>
            </a:r>
          </a:p>
          <a:p>
            <a:r>
              <a:rPr lang="ru-RU" dirty="0" smtClean="0"/>
              <a:t>3 – глубоководный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3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814</Words>
  <Application>Microsoft Office PowerPoint</Application>
  <PresentationFormat>Экран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Вода в жизни водных растений</vt:lpstr>
      <vt:lpstr>Гидрофиты</vt:lpstr>
      <vt:lpstr>Задание</vt:lpstr>
      <vt:lpstr>Условия жизни в воде</vt:lpstr>
      <vt:lpstr>Интенсивность света и длительность светового дня</vt:lpstr>
      <vt:lpstr>Спектральный состав солнечного света на разной глубине</vt:lpstr>
      <vt:lpstr>Адаптации к изменению качества и количества света на глубине</vt:lpstr>
      <vt:lpstr>Зависимость интенсивности фотосинтеза от глубины</vt:lpstr>
      <vt:lpstr>Световые кривые фотосинтеза фитопланктона разные морей</vt:lpstr>
      <vt:lpstr>Содержание в воде газов и минеральных солей</vt:lpstr>
      <vt:lpstr>Адаптации к низкому содержанию питательных веществ</vt:lpstr>
      <vt:lpstr>Адаптации к низкому содержанию питательных веществ</vt:lpstr>
      <vt:lpstr>Солёность воды</vt:lpstr>
      <vt:lpstr>Распространение некоторых видов в зависимости от солёности</vt:lpstr>
      <vt:lpstr>Адаптации растений к высокой плотности воды</vt:lpstr>
      <vt:lpstr>Адаптации к температурному фактору в водной среде</vt:lpstr>
      <vt:lpstr>Турионы (зимующие почки) Hydrocharis morsus-ranae</vt:lpstr>
      <vt:lpstr>Другие черты организации гидрофитов и гелофитов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Вода в жизни водных растений</dc:title>
  <dc:creator>Бобров</dc:creator>
  <cp:lastModifiedBy>Бобров</cp:lastModifiedBy>
  <cp:revision>9</cp:revision>
  <dcterms:created xsi:type="dcterms:W3CDTF">2014-09-14T01:00:37Z</dcterms:created>
  <dcterms:modified xsi:type="dcterms:W3CDTF">2014-09-14T02:33:49Z</dcterms:modified>
</cp:coreProperties>
</file>