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71" r:id="rId10"/>
    <p:sldId id="263" r:id="rId11"/>
    <p:sldId id="265" r:id="rId12"/>
    <p:sldId id="292" r:id="rId13"/>
    <p:sldId id="267" r:id="rId14"/>
    <p:sldId id="268" r:id="rId15"/>
    <p:sldId id="269" r:id="rId16"/>
    <p:sldId id="266" r:id="rId17"/>
    <p:sldId id="270" r:id="rId18"/>
    <p:sldId id="273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3" r:id="rId28"/>
    <p:sldId id="284" r:id="rId29"/>
    <p:sldId id="280" r:id="rId30"/>
    <p:sldId id="282" r:id="rId31"/>
    <p:sldId id="285" r:id="rId32"/>
    <p:sldId id="286" r:id="rId33"/>
    <p:sldId id="288" r:id="rId34"/>
    <p:sldId id="287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179DB-49A4-42C4-B7FC-A2AD6AE0FE8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E7D56-867D-4702-B7F7-010E80BC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C43DC-C620-47C9-87FB-8B278A853E48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DD8B-1D7A-4C0E-906C-6208403B2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1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6BC0-6602-4C75-8FC8-92D705030673}" type="datetime1">
              <a:rPr lang="ru-RU" smtClean="0"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DE4A-1D24-4ABD-85CF-39F3A5F38DFA}" type="datetime1">
              <a:rPr lang="ru-RU" smtClean="0"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58DA-3D25-4695-A9D4-A3C767148EC2}" type="datetime1">
              <a:rPr lang="ru-RU" smtClean="0"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65D6-9360-4D8D-B1F4-2347699C19BA}" type="datetime1">
              <a:rPr lang="ru-RU" smtClean="0"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3B84-25B1-470F-9950-899EBD46299F}" type="datetime1">
              <a:rPr lang="ru-RU" smtClean="0"/>
              <a:t>09.03.2018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6BAE-B19E-44B4-BEEF-23EBF5268BF5}" type="datetime1">
              <a:rPr lang="ru-RU" smtClean="0"/>
              <a:t>09.03.2018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11CD-8BE3-4E2C-9675-3E5253AD7362}" type="datetime1">
              <a:rPr lang="ru-RU" smtClean="0"/>
              <a:t>09.03.2018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5667-9557-49F5-9CD7-061136A97C49}" type="datetime1">
              <a:rPr lang="ru-RU" smtClean="0"/>
              <a:t>09.03.2018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D178-4472-4711-BC2F-867BFF00A8EF}" type="datetime1">
              <a:rPr lang="ru-RU" smtClean="0"/>
              <a:t>09.03.2018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76C0-2EC0-482F-868C-7E0387B53C8A}" type="datetime1">
              <a:rPr lang="ru-RU" smtClean="0"/>
              <a:t>09.03.2018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24D5-0A2F-4E87-BCD2-98BF75C8F3F6}" type="datetime1">
              <a:rPr lang="ru-RU" smtClean="0"/>
              <a:t>09.03.2018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C59A368-9662-4553-A547-403F3EA3909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7E213E8-A78B-4899-9A65-B678F20C400B}" type="datetime1">
              <a:rPr lang="ru-RU" smtClean="0"/>
              <a:t>09.03.2018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jalajalg.positium.ee/?lang=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Прикладная экология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Экологический след человечества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689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2. Экологический след человечества в целом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10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303"/>
          <a:stretch/>
        </p:blipFill>
        <p:spPr>
          <a:xfrm>
            <a:off x="457200" y="1268760"/>
            <a:ext cx="7524750" cy="5315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9148" y="64886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74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2. Экологический след человечества в целом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1340768"/>
            <a:ext cx="7781925" cy="5153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9147" y="647715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65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2. Экологический след человечества в целом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506116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dirty="0" smtClean="0"/>
              <a:t>День </a:t>
            </a:r>
            <a:r>
              <a:rPr lang="ru-RU" dirty="0"/>
              <a:t>экологического долга </a:t>
            </a:r>
            <a:r>
              <a:rPr lang="ru-RU" dirty="0" smtClean="0"/>
              <a:t>– это день</a:t>
            </a:r>
            <a:r>
              <a:rPr lang="ru-RU" dirty="0"/>
              <a:t>, в который количество использованных человеком возобновляемых ресурсов за год начинает превышать тот объём, который Земля способна воспроизвести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506116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Расчет </a:t>
            </a:r>
            <a:r>
              <a:rPr lang="ru-RU" dirty="0"/>
              <a:t>дня ведётся по формуле: (мировая </a:t>
            </a:r>
            <a:r>
              <a:rPr lang="ru-RU" dirty="0" err="1" smtClean="0"/>
              <a:t>биоёмкость</a:t>
            </a:r>
            <a:r>
              <a:rPr lang="ru-RU" dirty="0"/>
              <a:t>) / (мировой экологический след) х 365</a:t>
            </a:r>
            <a:r>
              <a:rPr lang="ru-RU" dirty="0" smtClean="0"/>
              <a:t>.</a:t>
            </a:r>
            <a:endParaRPr lang="ru-RU" dirty="0"/>
          </a:p>
          <a:p>
            <a:pPr marL="114300" indent="0">
              <a:buNone/>
            </a:pPr>
            <a:r>
              <a:rPr lang="ru-RU" dirty="0" smtClean="0"/>
              <a:t>Первый день зафиксирован в 1970 году, 29 декабря.</a:t>
            </a:r>
          </a:p>
          <a:p>
            <a:pPr marL="114300" indent="0">
              <a:buNone/>
            </a:pPr>
            <a:r>
              <a:rPr lang="ru-RU" dirty="0" smtClean="0"/>
              <a:t>В 2017 году день пришёлся на 2 августа.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12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68937"/>
            <a:ext cx="33813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0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2. Экологический след человечества в целом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13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9" y="1368152"/>
            <a:ext cx="822214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2. Экологический след человечества в целом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124744"/>
            <a:ext cx="81153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2. Экологический след человечества в целом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15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20" y="1415204"/>
            <a:ext cx="3034680" cy="1590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357" y="3155455"/>
            <a:ext cx="2962672" cy="1636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520" y="4941168"/>
            <a:ext cx="2962672" cy="16085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2210524"/>
            <a:ext cx="2817651" cy="15381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4024681"/>
            <a:ext cx="2976440" cy="165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3. Экологический след</a:t>
            </a:r>
            <a:br>
              <a:rPr lang="ru-RU" sz="2800" dirty="0" smtClean="0"/>
            </a:br>
            <a:r>
              <a:rPr lang="ru-RU" sz="2800" dirty="0" smtClean="0"/>
              <a:t>Российской Федерации в целом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16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9" y="1373014"/>
            <a:ext cx="8317345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3. Экологический след</a:t>
            </a:r>
            <a:br>
              <a:rPr lang="ru-RU" sz="2800" dirty="0" smtClean="0"/>
            </a:br>
            <a:r>
              <a:rPr lang="ru-RU" sz="2800" dirty="0" smtClean="0"/>
              <a:t>Российской Федерации в целом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17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975"/>
            <a:ext cx="8020050" cy="55340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4234" t="17775" r="18495" b="1496"/>
          <a:stretch/>
        </p:blipFill>
        <p:spPr>
          <a:xfrm>
            <a:off x="7983770" y="1323975"/>
            <a:ext cx="468044" cy="54979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839" y="2682317"/>
            <a:ext cx="2223211" cy="16107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r="10635"/>
          <a:stretch/>
        </p:blipFill>
        <p:spPr>
          <a:xfrm>
            <a:off x="5796840" y="1323975"/>
            <a:ext cx="2087528" cy="147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3. Экологический след</a:t>
            </a:r>
            <a:br>
              <a:rPr lang="ru-RU" sz="2800" dirty="0" smtClean="0"/>
            </a:br>
            <a:r>
              <a:rPr lang="ru-RU" sz="2800" dirty="0" smtClean="0"/>
              <a:t>Российской Федерации в целом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18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895"/>
            <a:ext cx="8244408" cy="550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3. Экологический след</a:t>
            </a:r>
            <a:br>
              <a:rPr lang="ru-RU" sz="2800" dirty="0" smtClean="0"/>
            </a:br>
            <a:r>
              <a:rPr lang="ru-RU" sz="2800" dirty="0" smtClean="0"/>
              <a:t>Российской Федерации в целом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19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23" y="1412776"/>
            <a:ext cx="8347209" cy="540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AutoNum type="arabicPeriod"/>
            </a:pPr>
            <a:endParaRPr lang="ru-RU" dirty="0" smtClean="0"/>
          </a:p>
          <a:p>
            <a:pPr marL="571500" indent="-457200">
              <a:buAutoNum type="arabicPeriod"/>
            </a:pPr>
            <a:endParaRPr lang="ru-RU" dirty="0"/>
          </a:p>
          <a:p>
            <a:pPr marL="571500" indent="-457200">
              <a:buAutoNum type="arabicPeriod"/>
            </a:pPr>
            <a:r>
              <a:rPr lang="ru-RU" dirty="0" smtClean="0"/>
              <a:t>Представления о </a:t>
            </a:r>
            <a:r>
              <a:rPr lang="ru-RU" dirty="0" err="1" smtClean="0"/>
              <a:t>биоёмкости</a:t>
            </a:r>
            <a:r>
              <a:rPr lang="ru-RU" dirty="0" smtClean="0"/>
              <a:t> и экологическом следе.</a:t>
            </a:r>
          </a:p>
          <a:p>
            <a:pPr marL="571500" indent="-457200">
              <a:buAutoNum type="arabicPeriod"/>
            </a:pPr>
            <a:r>
              <a:rPr lang="ru-RU" dirty="0" smtClean="0"/>
              <a:t>Экологический след человечества в целом.</a:t>
            </a:r>
          </a:p>
          <a:p>
            <a:pPr marL="571500" indent="-457200">
              <a:buAutoNum type="arabicPeriod"/>
            </a:pPr>
            <a:r>
              <a:rPr lang="ru-RU" dirty="0" smtClean="0"/>
              <a:t>Экологический след Российской Федерации в целом.</a:t>
            </a:r>
          </a:p>
          <a:p>
            <a:pPr marL="571500" indent="-457200">
              <a:buAutoNum type="arabicPeriod"/>
            </a:pPr>
            <a:r>
              <a:rPr lang="ru-RU" dirty="0" smtClean="0"/>
              <a:t>Экологический след федеральных округов и отдельных регионов Российской Федерации.</a:t>
            </a:r>
          </a:p>
          <a:p>
            <a:pPr marL="571500" indent="-457200">
              <a:buAutoNum type="arabicPeriod"/>
            </a:pPr>
            <a:r>
              <a:rPr lang="ru-RU" dirty="0" smtClean="0"/>
              <a:t>Пути снижения экологического следа.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sz="1600" dirty="0" smtClean="0"/>
              <a:t>___</a:t>
            </a:r>
          </a:p>
          <a:p>
            <a:pPr marL="114300" indent="0">
              <a:buNone/>
            </a:pPr>
            <a:r>
              <a:rPr lang="ru-RU" sz="1600" dirty="0" smtClean="0"/>
              <a:t>Лекция создана на основе материалов докладов Всемирного фонда дикой природы «Экологический след субъектов Российской Федерации: Основные выводы и рекомендации» 2010, 2016 и 2017 годов </a:t>
            </a:r>
            <a:r>
              <a:rPr lang="ru-RU" sz="1600" smtClean="0"/>
              <a:t>(источник: </a:t>
            </a:r>
            <a:r>
              <a:rPr lang="en-US" sz="1600" dirty="0" smtClean="0"/>
              <a:t>wwf.ru/</a:t>
            </a:r>
            <a:r>
              <a:rPr lang="en-US" sz="1600" dirty="0" err="1" smtClean="0"/>
              <a:t>publ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3. Экологический след</a:t>
            </a:r>
            <a:br>
              <a:rPr lang="ru-RU" sz="2800" dirty="0" smtClean="0"/>
            </a:br>
            <a:r>
              <a:rPr lang="ru-RU" sz="2800" dirty="0" smtClean="0"/>
              <a:t>Российской Федерации в целом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20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916832"/>
            <a:ext cx="838570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3. Экологический след</a:t>
            </a:r>
            <a:br>
              <a:rPr lang="ru-RU" sz="2800" dirty="0" smtClean="0"/>
            </a:br>
            <a:r>
              <a:rPr lang="ru-RU" sz="2800" dirty="0" smtClean="0"/>
              <a:t>Российской Федерации в целом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21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112724" cy="45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3. Экологический след</a:t>
            </a:r>
            <a:br>
              <a:rPr lang="ru-RU" sz="2800" dirty="0" smtClean="0"/>
            </a:br>
            <a:r>
              <a:rPr lang="ru-RU" sz="2800" dirty="0" smtClean="0"/>
              <a:t>Российской Федерации в целом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22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417638"/>
            <a:ext cx="5272261" cy="2812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9400"/>
            <a:ext cx="4249506" cy="23353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620" y="4309400"/>
            <a:ext cx="4278812" cy="233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4. Экологический след федеральных округов</a:t>
            </a:r>
            <a:br>
              <a:rPr lang="ru-RU" sz="2800" dirty="0" smtClean="0"/>
            </a:br>
            <a:r>
              <a:rPr lang="ru-RU" sz="2800" dirty="0" smtClean="0"/>
              <a:t>и отдельных регионов Российской Федерации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23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89726"/>
            <a:ext cx="5976664" cy="52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4. Экологический след федеральных округов</a:t>
            </a:r>
            <a:br>
              <a:rPr lang="ru-RU" sz="2800" dirty="0" smtClean="0"/>
            </a:br>
            <a:r>
              <a:rPr lang="ru-RU" sz="2800" dirty="0" smtClean="0"/>
              <a:t>и отдельных регионов Российской Федерации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24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3" y="1268760"/>
            <a:ext cx="8162413" cy="54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4. Экологический след федеральных округов</a:t>
            </a:r>
            <a:br>
              <a:rPr lang="ru-RU" sz="2800" dirty="0" smtClean="0"/>
            </a:br>
            <a:r>
              <a:rPr lang="ru-RU" sz="2800" dirty="0" smtClean="0"/>
              <a:t>и отдельных регионов Российской Федерации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25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408443"/>
            <a:ext cx="81057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4. Экологический след федеральных округов</a:t>
            </a:r>
            <a:br>
              <a:rPr lang="ru-RU" sz="2800" dirty="0" smtClean="0"/>
            </a:br>
            <a:r>
              <a:rPr lang="ru-RU" sz="2800" dirty="0" smtClean="0"/>
              <a:t>и отдельных регионов Российской Федерации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26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556792"/>
            <a:ext cx="8349948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4. Экологический след федеральных округов</a:t>
            </a:r>
            <a:br>
              <a:rPr lang="ru-RU" sz="2800" dirty="0" smtClean="0"/>
            </a:br>
            <a:r>
              <a:rPr lang="ru-RU" sz="2800" dirty="0" smtClean="0"/>
              <a:t>и отдельных регионов Российской Федерации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27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0" y="1340768"/>
            <a:ext cx="7740352" cy="5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4. Экологический след федеральных округов</a:t>
            </a:r>
            <a:br>
              <a:rPr lang="ru-RU" sz="2800" dirty="0" smtClean="0"/>
            </a:br>
            <a:r>
              <a:rPr lang="ru-RU" sz="2800" dirty="0" smtClean="0"/>
              <a:t>и отдельных регионов Российской Федерации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28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33" y="1484784"/>
            <a:ext cx="7868334" cy="50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4. Экологический след федеральных округов</a:t>
            </a:r>
            <a:br>
              <a:rPr lang="ru-RU" sz="2800" dirty="0" smtClean="0"/>
            </a:br>
            <a:r>
              <a:rPr lang="ru-RU" sz="2800" dirty="0" smtClean="0"/>
              <a:t>и отдельных регионов Российской Федерации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29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89514"/>
            <a:ext cx="64484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1. Представления о </a:t>
            </a:r>
            <a:r>
              <a:rPr lang="ru-RU" sz="2800" dirty="0" err="1" smtClean="0"/>
              <a:t>биоёмкости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экологическом следе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dirty="0" smtClean="0"/>
              <a:t>Экологический след –</a:t>
            </a:r>
          </a:p>
          <a:p>
            <a:pPr marL="109728" indent="0">
              <a:buNone/>
            </a:pPr>
            <a:r>
              <a:rPr lang="ru-RU" dirty="0" smtClean="0"/>
              <a:t>это площадь биологически продуктивной территории и акватории, необходимой для производства потребляемых человеком ресурсов и поглощения отходов.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err="1"/>
              <a:t>Биоёмкость</a:t>
            </a:r>
            <a:r>
              <a:rPr lang="ru-RU" dirty="0"/>
              <a:t> –</a:t>
            </a:r>
          </a:p>
          <a:p>
            <a:pPr marL="109728" indent="0">
              <a:buNone/>
            </a:pPr>
            <a:r>
              <a:rPr lang="ru-RU" dirty="0"/>
              <a:t>это способность экосистем восстанавливаться и при этом обеспечивать человека необходимыми </a:t>
            </a:r>
            <a:r>
              <a:rPr lang="ru-RU" dirty="0" err="1"/>
              <a:t>экосистемными</a:t>
            </a:r>
            <a:r>
              <a:rPr lang="ru-RU" dirty="0"/>
              <a:t> услугами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 smtClean="0"/>
              <a:t>Глобальный </a:t>
            </a:r>
            <a:r>
              <a:rPr lang="ru-RU" dirty="0"/>
              <a:t>гектар –</a:t>
            </a:r>
          </a:p>
          <a:p>
            <a:pPr marL="109728" indent="0">
              <a:buNone/>
            </a:pPr>
            <a:r>
              <a:rPr lang="ru-RU" dirty="0"/>
              <a:t>это условная единица, обозначающая гектар биологически продуктивной территории или акватории со среднемировым показателем </a:t>
            </a:r>
            <a:r>
              <a:rPr lang="ru-RU" dirty="0" err="1" smtClean="0"/>
              <a:t>биопродуктивности</a:t>
            </a:r>
            <a:r>
              <a:rPr lang="ru-RU" dirty="0" smtClean="0"/>
              <a:t> за определённый год.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1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4. Экологический след федеральных округов</a:t>
            </a:r>
            <a:br>
              <a:rPr lang="ru-RU" sz="2800" dirty="0" smtClean="0"/>
            </a:br>
            <a:r>
              <a:rPr lang="ru-RU" sz="2800" dirty="0" smtClean="0"/>
              <a:t>и отдельных регионов Российской Федерации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30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340768"/>
            <a:ext cx="62103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4. Экологический след федеральных округов</a:t>
            </a:r>
            <a:br>
              <a:rPr lang="ru-RU" sz="2800" dirty="0" smtClean="0"/>
            </a:br>
            <a:r>
              <a:rPr lang="ru-RU" sz="2800" dirty="0" smtClean="0"/>
              <a:t>и отдельных регионов Российской Федерации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31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916832"/>
            <a:ext cx="80105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4. Экологический след федеральных округов</a:t>
            </a:r>
            <a:br>
              <a:rPr lang="ru-RU" sz="2800" dirty="0" smtClean="0"/>
            </a:br>
            <a:r>
              <a:rPr lang="ru-RU" sz="2800" dirty="0" smtClean="0"/>
              <a:t>и отдельных регионов Российской Федерации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32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060848"/>
            <a:ext cx="8349473" cy="373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5. Пути снижения экологического следа:</a:t>
            </a:r>
            <a:br>
              <a:rPr lang="ru-RU" sz="2800" dirty="0" smtClean="0"/>
            </a:br>
            <a:r>
              <a:rPr lang="ru-RU" sz="2800" dirty="0" smtClean="0"/>
              <a:t>Потребители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33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6866"/>
          <a:stretch/>
        </p:blipFill>
        <p:spPr>
          <a:xfrm>
            <a:off x="504094" y="1412776"/>
            <a:ext cx="7452282" cy="529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5. Пути снижения экологического следа:</a:t>
            </a:r>
            <a:br>
              <a:rPr lang="ru-RU" sz="2800" dirty="0" smtClean="0"/>
            </a:br>
            <a:r>
              <a:rPr lang="ru-RU" sz="2800" dirty="0" smtClean="0"/>
              <a:t>Бизнес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34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5899"/>
            <a:ext cx="6336704" cy="54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5. Пути снижения экологического следа:</a:t>
            </a:r>
            <a:br>
              <a:rPr lang="ru-RU" sz="2800" dirty="0" smtClean="0"/>
            </a:br>
            <a:r>
              <a:rPr lang="ru-RU" sz="2800" dirty="0" smtClean="0"/>
              <a:t>Органы </a:t>
            </a:r>
            <a:r>
              <a:rPr lang="ru-RU" sz="2800" dirty="0" smtClean="0"/>
              <a:t>власти и</a:t>
            </a:r>
            <a:r>
              <a:rPr lang="en-US" sz="2800" dirty="0" smtClean="0"/>
              <a:t> </a:t>
            </a:r>
            <a:r>
              <a:rPr lang="ru-RU" sz="2800" dirty="0" smtClean="0"/>
              <a:t>управления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35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69079"/>
            <a:ext cx="7355160" cy="53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Краткое резюме по итогам доклада 2017 года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36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1700808"/>
            <a:ext cx="79724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dirty="0" smtClean="0"/>
              <a:t>Рассчитайте свой экологический след, используя любой ресурс или любую методику, например, «Калькулятор экологического следа» (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://jalajalg.positium.ee/?</a:t>
            </a:r>
            <a:r>
              <a:rPr lang="en-US" dirty="0" smtClean="0">
                <a:hlinkClick r:id="rId2"/>
              </a:rPr>
              <a:t>lang=RU</a:t>
            </a:r>
            <a:r>
              <a:rPr lang="ru-RU" dirty="0" smtClean="0"/>
              <a:t>).</a:t>
            </a:r>
          </a:p>
          <a:p>
            <a:pPr marL="114300" indent="0">
              <a:buNone/>
            </a:pPr>
            <a:r>
              <a:rPr lang="ru-RU" dirty="0" smtClean="0"/>
              <a:t>Итоги приведите на сайте дисциплины в соответствующем разделе.</a:t>
            </a:r>
          </a:p>
          <a:p>
            <a:pPr marL="114300" indent="0">
              <a:buNone/>
            </a:pPr>
            <a:r>
              <a:rPr lang="ru-RU" dirty="0" smtClean="0"/>
              <a:t>Предложите способы уменьшения своего следа, исключая самоубийство.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26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1. Представления о </a:t>
            </a:r>
            <a:r>
              <a:rPr lang="ru-RU" sz="2800" dirty="0" err="1" smtClean="0"/>
              <a:t>биоёмкости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экологическом следе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9"/>
            <a:ext cx="7780114" cy="532859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23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1. Представления о </a:t>
            </a:r>
            <a:r>
              <a:rPr lang="ru-RU" sz="2800" dirty="0" err="1" smtClean="0"/>
              <a:t>биоёмкости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экологическом следе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0768"/>
            <a:ext cx="7482727" cy="544036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92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1. Представления о </a:t>
            </a:r>
            <a:r>
              <a:rPr lang="ru-RU" sz="2800" dirty="0" err="1" smtClean="0"/>
              <a:t>биоёмкости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экологическом следе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81153"/>
            <a:ext cx="6408712" cy="511619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18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708" y="213154"/>
            <a:ext cx="7620000" cy="1143000"/>
          </a:xfrm>
        </p:spPr>
        <p:txBody>
          <a:bodyPr/>
          <a:lstStyle/>
          <a:p>
            <a:r>
              <a:rPr lang="ru-RU" sz="2800" dirty="0" smtClean="0"/>
              <a:t>2. Экологический след человечества в целом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349096"/>
            <a:ext cx="8388424" cy="517624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38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708" y="213154"/>
            <a:ext cx="7620000" cy="1143000"/>
          </a:xfrm>
        </p:spPr>
        <p:txBody>
          <a:bodyPr/>
          <a:lstStyle/>
          <a:p>
            <a:r>
              <a:rPr lang="ru-RU" sz="2800" dirty="0" smtClean="0"/>
              <a:t>2. Экологический след человечества в целом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81" y="1215181"/>
            <a:ext cx="7718711" cy="552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708" y="213154"/>
            <a:ext cx="7620000" cy="1143000"/>
          </a:xfrm>
        </p:spPr>
        <p:txBody>
          <a:bodyPr/>
          <a:lstStyle/>
          <a:p>
            <a:r>
              <a:rPr lang="ru-RU" sz="2800" dirty="0" smtClean="0"/>
              <a:t>2. Экологический след человечества в целом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A368-9662-4553-A547-403F3EA39097}" type="slidenum">
              <a:rPr lang="ru-RU" smtClean="0"/>
              <a:t>9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1680" y="1052736"/>
            <a:ext cx="52006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275</TotalTime>
  <Words>483</Words>
  <Application>Microsoft Office PowerPoint</Application>
  <PresentationFormat>Экран (4:3)</PresentationFormat>
  <Paragraphs>105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Соседство</vt:lpstr>
      <vt:lpstr>Прикладная экология</vt:lpstr>
      <vt:lpstr>План лекции</vt:lpstr>
      <vt:lpstr>1. Представления о биоёмкости и экологическом следе</vt:lpstr>
      <vt:lpstr>1. Представления о биоёмкости и экологическом следе</vt:lpstr>
      <vt:lpstr>1. Представления о биоёмкости и экологическом следе</vt:lpstr>
      <vt:lpstr>1. Представления о биоёмкости и экологическом следе</vt:lpstr>
      <vt:lpstr>2. Экологический след человечества в целом</vt:lpstr>
      <vt:lpstr>2. Экологический след человечества в целом</vt:lpstr>
      <vt:lpstr>2. Экологический след человечества в целом</vt:lpstr>
      <vt:lpstr>2. Экологический след человечества в целом</vt:lpstr>
      <vt:lpstr>2. Экологический след человечества в целом</vt:lpstr>
      <vt:lpstr>2. Экологический след человечества в целом</vt:lpstr>
      <vt:lpstr>2. Экологический след человечества в целом</vt:lpstr>
      <vt:lpstr>2. Экологический след человечества в целом</vt:lpstr>
      <vt:lpstr>2. Экологический след человечества в целом</vt:lpstr>
      <vt:lpstr>3. Экологический след Российской Федерации в целом</vt:lpstr>
      <vt:lpstr>3. Экологический след Российской Федерации в целом</vt:lpstr>
      <vt:lpstr>3. Экологический след Российской Федерации в целом</vt:lpstr>
      <vt:lpstr>3. Экологический след Российской Федерации в целом</vt:lpstr>
      <vt:lpstr>3. Экологический след Российской Федерации в целом</vt:lpstr>
      <vt:lpstr>3. Экологический след Российской Федерации в целом</vt:lpstr>
      <vt:lpstr>3. Экологический след Российской Федерации в целом</vt:lpstr>
      <vt:lpstr>4. Экологический след федеральных округов и отдельных регионов Российской Федерации</vt:lpstr>
      <vt:lpstr>4. Экологический след федеральных округов и отдельных регионов Российской Федерации</vt:lpstr>
      <vt:lpstr>4. Экологический след федеральных округов и отдельных регионов Российской Федерации</vt:lpstr>
      <vt:lpstr>4. Экологический след федеральных округов и отдельных регионов Российской Федерации</vt:lpstr>
      <vt:lpstr>4. Экологический след федеральных округов и отдельных регионов Российской Федерации</vt:lpstr>
      <vt:lpstr>4. Экологический след федеральных округов и отдельных регионов Российской Федерации</vt:lpstr>
      <vt:lpstr>4. Экологический след федеральных округов и отдельных регионов Российской Федерации</vt:lpstr>
      <vt:lpstr>4. Экологический след федеральных округов и отдельных регионов Российской Федерации</vt:lpstr>
      <vt:lpstr>4. Экологический след федеральных округов и отдельных регионов Российской Федерации</vt:lpstr>
      <vt:lpstr>4. Экологический след федеральных округов и отдельных регионов Российской Федерации</vt:lpstr>
      <vt:lpstr>5. Пути снижения экологического следа: Потребители</vt:lpstr>
      <vt:lpstr>5. Пути снижения экологического следа: Бизнес</vt:lpstr>
      <vt:lpstr>5. Пути снижения экологического следа: Органы власти и управления</vt:lpstr>
      <vt:lpstr>Краткое резюме по итогам доклада 2017 года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Прикладная экология</dc:title>
  <dc:creator>Бобров Юрий Александрович</dc:creator>
  <cp:lastModifiedBy>Бобров Юрий Александрович</cp:lastModifiedBy>
  <cp:revision>29</cp:revision>
  <cp:lastPrinted>2018-03-09T06:19:23Z</cp:lastPrinted>
  <dcterms:created xsi:type="dcterms:W3CDTF">2018-02-09T04:59:40Z</dcterms:created>
  <dcterms:modified xsi:type="dcterms:W3CDTF">2018-03-09T06:20:26Z</dcterms:modified>
</cp:coreProperties>
</file>