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72" r:id="rId11"/>
    <p:sldId id="266" r:id="rId12"/>
    <p:sldId id="273" r:id="rId13"/>
    <p:sldId id="274" r:id="rId14"/>
    <p:sldId id="275" r:id="rId15"/>
    <p:sldId id="277" r:id="rId16"/>
    <p:sldId id="264" r:id="rId17"/>
    <p:sldId id="276" r:id="rId18"/>
    <p:sldId id="267" r:id="rId19"/>
    <p:sldId id="265" r:id="rId20"/>
    <p:sldId id="269" r:id="rId21"/>
    <p:sldId id="268" r:id="rId22"/>
    <p:sldId id="263" r:id="rId23"/>
    <p:sldId id="278" r:id="rId24"/>
    <p:sldId id="286" r:id="rId25"/>
    <p:sldId id="287" r:id="rId26"/>
    <p:sldId id="284" r:id="rId27"/>
    <p:sldId id="285" r:id="rId28"/>
    <p:sldId id="283" r:id="rId29"/>
    <p:sldId id="279" r:id="rId30"/>
    <p:sldId id="280" r:id="rId31"/>
    <p:sldId id="281" r:id="rId32"/>
    <p:sldId id="282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27856-DC0B-4AFC-9F48-A41DD049D0D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C9CEE22-3C97-4DA8-9EDA-D5C2CE3631F5}">
      <dgm:prSet phldrT="[Текст]"/>
      <dgm:spPr/>
      <dgm:t>
        <a:bodyPr/>
        <a:lstStyle/>
        <a:p>
          <a:r>
            <a:rPr lang="ru-RU" dirty="0" smtClean="0"/>
            <a:t>научное познание</a:t>
          </a:r>
          <a:endParaRPr lang="ru-RU" dirty="0"/>
        </a:p>
      </dgm:t>
    </dgm:pt>
    <dgm:pt modelId="{1B9FEDCB-BB3A-498B-95A8-5A9E900BA012}" type="parTrans" cxnId="{02058330-9A82-4756-AFC5-5A0DC54E2594}">
      <dgm:prSet/>
      <dgm:spPr/>
      <dgm:t>
        <a:bodyPr/>
        <a:lstStyle/>
        <a:p>
          <a:endParaRPr lang="ru-RU"/>
        </a:p>
      </dgm:t>
    </dgm:pt>
    <dgm:pt modelId="{B6F0BE72-71AC-4E2B-B707-6C89DA59C54A}" type="sibTrans" cxnId="{02058330-9A82-4756-AFC5-5A0DC54E2594}">
      <dgm:prSet/>
      <dgm:spPr/>
      <dgm:t>
        <a:bodyPr/>
        <a:lstStyle/>
        <a:p>
          <a:endParaRPr lang="ru-RU"/>
        </a:p>
      </dgm:t>
    </dgm:pt>
    <dgm:pt modelId="{7BF9B612-5B86-4D2A-948C-1A74C7971209}">
      <dgm:prSet phldrT="[Текст]"/>
      <dgm:spPr/>
      <dgm:t>
        <a:bodyPr/>
        <a:lstStyle/>
        <a:p>
          <a:r>
            <a:rPr lang="ru-RU" dirty="0" smtClean="0"/>
            <a:t>мировоззренческое познание</a:t>
          </a:r>
          <a:endParaRPr lang="ru-RU" dirty="0"/>
        </a:p>
      </dgm:t>
    </dgm:pt>
    <dgm:pt modelId="{E0F8B97D-C38C-4E12-8DE7-C41BE278251E}" type="parTrans" cxnId="{7E601A31-21C1-44F1-9F51-ED15E971D738}">
      <dgm:prSet/>
      <dgm:spPr/>
      <dgm:t>
        <a:bodyPr/>
        <a:lstStyle/>
        <a:p>
          <a:endParaRPr lang="ru-RU"/>
        </a:p>
      </dgm:t>
    </dgm:pt>
    <dgm:pt modelId="{FE56E92E-630D-4DB0-9CF6-328B621459DA}" type="sibTrans" cxnId="{7E601A31-21C1-44F1-9F51-ED15E971D738}">
      <dgm:prSet/>
      <dgm:spPr/>
      <dgm:t>
        <a:bodyPr/>
        <a:lstStyle/>
        <a:p>
          <a:endParaRPr lang="ru-RU"/>
        </a:p>
      </dgm:t>
    </dgm:pt>
    <dgm:pt modelId="{89871079-FF13-412D-B9ED-B52822D51576}">
      <dgm:prSet phldrT="[Текст]"/>
      <dgm:spPr/>
      <dgm:t>
        <a:bodyPr/>
        <a:lstStyle/>
        <a:p>
          <a:r>
            <a:rPr lang="ru-RU" dirty="0" smtClean="0"/>
            <a:t>практическое познание</a:t>
          </a:r>
          <a:endParaRPr lang="ru-RU" dirty="0"/>
        </a:p>
      </dgm:t>
    </dgm:pt>
    <dgm:pt modelId="{803358A0-AB3A-4640-A09E-5C23B76A3D17}" type="parTrans" cxnId="{E4FB59DB-4E35-4D31-9AF8-DB53C3782509}">
      <dgm:prSet/>
      <dgm:spPr/>
      <dgm:t>
        <a:bodyPr/>
        <a:lstStyle/>
        <a:p>
          <a:endParaRPr lang="ru-RU"/>
        </a:p>
      </dgm:t>
    </dgm:pt>
    <dgm:pt modelId="{801BE78D-DF6F-4E41-9D1F-C23E8E7AE13E}" type="sibTrans" cxnId="{E4FB59DB-4E35-4D31-9AF8-DB53C3782509}">
      <dgm:prSet/>
      <dgm:spPr/>
      <dgm:t>
        <a:bodyPr/>
        <a:lstStyle/>
        <a:p>
          <a:endParaRPr lang="ru-RU"/>
        </a:p>
      </dgm:t>
    </dgm:pt>
    <dgm:pt modelId="{5C6F91AE-0AFA-4A56-9146-94FBF9CBFE75}">
      <dgm:prSet/>
      <dgm:spPr/>
      <dgm:t>
        <a:bodyPr/>
        <a:lstStyle/>
        <a:p>
          <a:r>
            <a:rPr lang="ru-RU" dirty="0" smtClean="0"/>
            <a:t>животное познание</a:t>
          </a:r>
          <a:endParaRPr lang="ru-RU" dirty="0"/>
        </a:p>
      </dgm:t>
    </dgm:pt>
    <dgm:pt modelId="{B4A4F3AA-76E5-4A86-83B9-4AC314BFF2A6}" type="parTrans" cxnId="{28B7C417-9E4E-4433-AF04-2203D8380A43}">
      <dgm:prSet/>
      <dgm:spPr/>
      <dgm:t>
        <a:bodyPr/>
        <a:lstStyle/>
        <a:p>
          <a:endParaRPr lang="ru-RU"/>
        </a:p>
      </dgm:t>
    </dgm:pt>
    <dgm:pt modelId="{F06F36C3-2E9E-4795-8D1B-085B18659FA5}" type="sibTrans" cxnId="{28B7C417-9E4E-4433-AF04-2203D8380A43}">
      <dgm:prSet/>
      <dgm:spPr/>
      <dgm:t>
        <a:bodyPr/>
        <a:lstStyle/>
        <a:p>
          <a:endParaRPr lang="ru-RU"/>
        </a:p>
      </dgm:t>
    </dgm:pt>
    <dgm:pt modelId="{EC8DD8B3-1493-4497-A74B-48D5F267A67B}" type="pres">
      <dgm:prSet presAssocID="{F5127856-DC0B-4AFC-9F48-A41DD049D0DF}" presName="compositeShape" presStyleCnt="0">
        <dgm:presLayoutVars>
          <dgm:dir/>
          <dgm:resizeHandles/>
        </dgm:presLayoutVars>
      </dgm:prSet>
      <dgm:spPr/>
    </dgm:pt>
    <dgm:pt modelId="{E813F251-91CD-4CB1-B0B1-C3CB15E08D2B}" type="pres">
      <dgm:prSet presAssocID="{F5127856-DC0B-4AFC-9F48-A41DD049D0DF}" presName="pyramid" presStyleLbl="node1" presStyleIdx="0" presStyleCnt="1"/>
      <dgm:spPr/>
    </dgm:pt>
    <dgm:pt modelId="{0757A9F3-BDE7-42DE-A18F-42E03BEE4423}" type="pres">
      <dgm:prSet presAssocID="{F5127856-DC0B-4AFC-9F48-A41DD049D0DF}" presName="theList" presStyleCnt="0"/>
      <dgm:spPr/>
    </dgm:pt>
    <dgm:pt modelId="{A503B0C1-CA73-40D7-B0BE-205342F95B51}" type="pres">
      <dgm:prSet presAssocID="{EC9CEE22-3C97-4DA8-9EDA-D5C2CE3631F5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3E222-533F-43E6-A7A0-5190FD0B1742}" type="pres">
      <dgm:prSet presAssocID="{EC9CEE22-3C97-4DA8-9EDA-D5C2CE3631F5}" presName="aSpace" presStyleCnt="0"/>
      <dgm:spPr/>
    </dgm:pt>
    <dgm:pt modelId="{B14581F5-89B0-4938-B243-5A430FCE8D2E}" type="pres">
      <dgm:prSet presAssocID="{7BF9B612-5B86-4D2A-948C-1A74C797120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0BCEC-5CBC-464E-BCBC-BD4BB271FAC1}" type="pres">
      <dgm:prSet presAssocID="{7BF9B612-5B86-4D2A-948C-1A74C7971209}" presName="aSpace" presStyleCnt="0"/>
      <dgm:spPr/>
    </dgm:pt>
    <dgm:pt modelId="{A28177A1-FAD2-4D7F-A0EA-DABE3FF1A7F1}" type="pres">
      <dgm:prSet presAssocID="{89871079-FF13-412D-B9ED-B52822D5157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A904D-1537-498A-89FE-515774F926FF}" type="pres">
      <dgm:prSet presAssocID="{89871079-FF13-412D-B9ED-B52822D51576}" presName="aSpace" presStyleCnt="0"/>
      <dgm:spPr/>
    </dgm:pt>
    <dgm:pt modelId="{BBA21D2F-4443-46A7-B817-54227AB75689}" type="pres">
      <dgm:prSet presAssocID="{5C6F91AE-0AFA-4A56-9146-94FBF9CBFE7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9FB5C-D1FA-4DC7-A10E-E01954852AC1}" type="pres">
      <dgm:prSet presAssocID="{5C6F91AE-0AFA-4A56-9146-94FBF9CBFE75}" presName="aSpace" presStyleCnt="0"/>
      <dgm:spPr/>
    </dgm:pt>
  </dgm:ptLst>
  <dgm:cxnLst>
    <dgm:cxn modelId="{28B7C417-9E4E-4433-AF04-2203D8380A43}" srcId="{F5127856-DC0B-4AFC-9F48-A41DD049D0DF}" destId="{5C6F91AE-0AFA-4A56-9146-94FBF9CBFE75}" srcOrd="3" destOrd="0" parTransId="{B4A4F3AA-76E5-4A86-83B9-4AC314BFF2A6}" sibTransId="{F06F36C3-2E9E-4795-8D1B-085B18659FA5}"/>
    <dgm:cxn modelId="{19A5B82E-4F61-4511-A9AA-2D93062C957B}" type="presOf" srcId="{5C6F91AE-0AFA-4A56-9146-94FBF9CBFE75}" destId="{BBA21D2F-4443-46A7-B817-54227AB75689}" srcOrd="0" destOrd="0" presId="urn:microsoft.com/office/officeart/2005/8/layout/pyramid2"/>
    <dgm:cxn modelId="{146E4C00-AD43-4241-A4BB-1FDA70D0C514}" type="presOf" srcId="{7BF9B612-5B86-4D2A-948C-1A74C7971209}" destId="{B14581F5-89B0-4938-B243-5A430FCE8D2E}" srcOrd="0" destOrd="0" presId="urn:microsoft.com/office/officeart/2005/8/layout/pyramid2"/>
    <dgm:cxn modelId="{36BC5B74-B662-4A86-A61C-CF60494AF7BB}" type="presOf" srcId="{89871079-FF13-412D-B9ED-B52822D51576}" destId="{A28177A1-FAD2-4D7F-A0EA-DABE3FF1A7F1}" srcOrd="0" destOrd="0" presId="urn:microsoft.com/office/officeart/2005/8/layout/pyramid2"/>
    <dgm:cxn modelId="{A653DA08-9EC4-4416-948D-D328F8093A1D}" type="presOf" srcId="{EC9CEE22-3C97-4DA8-9EDA-D5C2CE3631F5}" destId="{A503B0C1-CA73-40D7-B0BE-205342F95B51}" srcOrd="0" destOrd="0" presId="urn:microsoft.com/office/officeart/2005/8/layout/pyramid2"/>
    <dgm:cxn modelId="{15F3516C-BB86-4841-8ECA-4E3CC63C3E68}" type="presOf" srcId="{F5127856-DC0B-4AFC-9F48-A41DD049D0DF}" destId="{EC8DD8B3-1493-4497-A74B-48D5F267A67B}" srcOrd="0" destOrd="0" presId="urn:microsoft.com/office/officeart/2005/8/layout/pyramid2"/>
    <dgm:cxn modelId="{02058330-9A82-4756-AFC5-5A0DC54E2594}" srcId="{F5127856-DC0B-4AFC-9F48-A41DD049D0DF}" destId="{EC9CEE22-3C97-4DA8-9EDA-D5C2CE3631F5}" srcOrd="0" destOrd="0" parTransId="{1B9FEDCB-BB3A-498B-95A8-5A9E900BA012}" sibTransId="{B6F0BE72-71AC-4E2B-B707-6C89DA59C54A}"/>
    <dgm:cxn modelId="{E4FB59DB-4E35-4D31-9AF8-DB53C3782509}" srcId="{F5127856-DC0B-4AFC-9F48-A41DD049D0DF}" destId="{89871079-FF13-412D-B9ED-B52822D51576}" srcOrd="2" destOrd="0" parTransId="{803358A0-AB3A-4640-A09E-5C23B76A3D17}" sibTransId="{801BE78D-DF6F-4E41-9D1F-C23E8E7AE13E}"/>
    <dgm:cxn modelId="{7E601A31-21C1-44F1-9F51-ED15E971D738}" srcId="{F5127856-DC0B-4AFC-9F48-A41DD049D0DF}" destId="{7BF9B612-5B86-4D2A-948C-1A74C7971209}" srcOrd="1" destOrd="0" parTransId="{E0F8B97D-C38C-4E12-8DE7-C41BE278251E}" sibTransId="{FE56E92E-630D-4DB0-9CF6-328B621459DA}"/>
    <dgm:cxn modelId="{6470D7CE-0A6C-4D21-B0A2-14FDC281494B}" type="presParOf" srcId="{EC8DD8B3-1493-4497-A74B-48D5F267A67B}" destId="{E813F251-91CD-4CB1-B0B1-C3CB15E08D2B}" srcOrd="0" destOrd="0" presId="urn:microsoft.com/office/officeart/2005/8/layout/pyramid2"/>
    <dgm:cxn modelId="{46498876-9477-4E01-8045-CD8AAA06BC21}" type="presParOf" srcId="{EC8DD8B3-1493-4497-A74B-48D5F267A67B}" destId="{0757A9F3-BDE7-42DE-A18F-42E03BEE4423}" srcOrd="1" destOrd="0" presId="urn:microsoft.com/office/officeart/2005/8/layout/pyramid2"/>
    <dgm:cxn modelId="{08A8E37E-D950-4E5B-A92E-C44E0557AED4}" type="presParOf" srcId="{0757A9F3-BDE7-42DE-A18F-42E03BEE4423}" destId="{A503B0C1-CA73-40D7-B0BE-205342F95B51}" srcOrd="0" destOrd="0" presId="urn:microsoft.com/office/officeart/2005/8/layout/pyramid2"/>
    <dgm:cxn modelId="{CEBCF087-FEA3-4C10-8DA3-3BAC052614A4}" type="presParOf" srcId="{0757A9F3-BDE7-42DE-A18F-42E03BEE4423}" destId="{DA53E222-533F-43E6-A7A0-5190FD0B1742}" srcOrd="1" destOrd="0" presId="urn:microsoft.com/office/officeart/2005/8/layout/pyramid2"/>
    <dgm:cxn modelId="{5C1276B6-A51D-4DAE-831A-746AB71B55EA}" type="presParOf" srcId="{0757A9F3-BDE7-42DE-A18F-42E03BEE4423}" destId="{B14581F5-89B0-4938-B243-5A430FCE8D2E}" srcOrd="2" destOrd="0" presId="urn:microsoft.com/office/officeart/2005/8/layout/pyramid2"/>
    <dgm:cxn modelId="{08AB8F1E-6237-470F-8527-A0B7F082D387}" type="presParOf" srcId="{0757A9F3-BDE7-42DE-A18F-42E03BEE4423}" destId="{C3B0BCEC-5CBC-464E-BCBC-BD4BB271FAC1}" srcOrd="3" destOrd="0" presId="urn:microsoft.com/office/officeart/2005/8/layout/pyramid2"/>
    <dgm:cxn modelId="{30C74C25-638E-474F-96B0-79ACE5B36198}" type="presParOf" srcId="{0757A9F3-BDE7-42DE-A18F-42E03BEE4423}" destId="{A28177A1-FAD2-4D7F-A0EA-DABE3FF1A7F1}" srcOrd="4" destOrd="0" presId="urn:microsoft.com/office/officeart/2005/8/layout/pyramid2"/>
    <dgm:cxn modelId="{A090C1F8-79FA-456A-AB15-0CE1C611380F}" type="presParOf" srcId="{0757A9F3-BDE7-42DE-A18F-42E03BEE4423}" destId="{92FA904D-1537-498A-89FE-515774F926FF}" srcOrd="5" destOrd="0" presId="urn:microsoft.com/office/officeart/2005/8/layout/pyramid2"/>
    <dgm:cxn modelId="{A9DEED94-3A24-4220-AD11-771A997A31DE}" type="presParOf" srcId="{0757A9F3-BDE7-42DE-A18F-42E03BEE4423}" destId="{BBA21D2F-4443-46A7-B817-54227AB75689}" srcOrd="6" destOrd="0" presId="urn:microsoft.com/office/officeart/2005/8/layout/pyramid2"/>
    <dgm:cxn modelId="{0A0992DF-4647-4E34-9122-D94DB266DC73}" type="presParOf" srcId="{0757A9F3-BDE7-42DE-A18F-42E03BEE4423}" destId="{8BB9FB5C-D1FA-4DC7-A10E-E01954852AC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CE87D-6BFD-47EF-8E63-B749D57C468E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EF688F-87F0-46A9-B6E4-03B6F2B3D3D8}">
      <dgm:prSet phldrT="[Текст]"/>
      <dgm:spPr/>
      <dgm:t>
        <a:bodyPr/>
        <a:lstStyle/>
        <a:p>
          <a:r>
            <a:rPr lang="ru-RU" dirty="0" smtClean="0"/>
            <a:t>сознание</a:t>
          </a:r>
          <a:endParaRPr lang="ru-RU" dirty="0"/>
        </a:p>
      </dgm:t>
    </dgm:pt>
    <dgm:pt modelId="{AA3A2C1B-A091-457D-96AE-9702434A9389}" type="parTrans" cxnId="{F660402C-9477-479A-8C1B-C48157AE5B20}">
      <dgm:prSet/>
      <dgm:spPr/>
      <dgm:t>
        <a:bodyPr/>
        <a:lstStyle/>
        <a:p>
          <a:endParaRPr lang="ru-RU"/>
        </a:p>
      </dgm:t>
    </dgm:pt>
    <dgm:pt modelId="{0DF3EBFC-36FC-4A7B-B4DA-A75A8E07BD4B}" type="sibTrans" cxnId="{F660402C-9477-479A-8C1B-C48157AE5B20}">
      <dgm:prSet/>
      <dgm:spPr/>
      <dgm:t>
        <a:bodyPr/>
        <a:lstStyle/>
        <a:p>
          <a:endParaRPr lang="ru-RU"/>
        </a:p>
      </dgm:t>
    </dgm:pt>
    <dgm:pt modelId="{1570E050-EB0E-4154-9337-83B31FBE0379}">
      <dgm:prSet phldrT="[Текст]"/>
      <dgm:spPr/>
      <dgm:t>
        <a:bodyPr/>
        <a:lstStyle/>
        <a:p>
          <a:r>
            <a:rPr lang="ru-RU" dirty="0" smtClean="0"/>
            <a:t>мировоззрение</a:t>
          </a:r>
          <a:endParaRPr lang="ru-RU" dirty="0"/>
        </a:p>
      </dgm:t>
    </dgm:pt>
    <dgm:pt modelId="{70B4048C-F72D-4803-96AB-489511B4FA21}" type="parTrans" cxnId="{1CD059BF-A1B9-4C74-9CBF-99DB6222F1EB}">
      <dgm:prSet/>
      <dgm:spPr/>
      <dgm:t>
        <a:bodyPr/>
        <a:lstStyle/>
        <a:p>
          <a:endParaRPr lang="ru-RU"/>
        </a:p>
      </dgm:t>
    </dgm:pt>
    <dgm:pt modelId="{4768DEDC-497D-46EA-86E4-9D539B0F8250}" type="sibTrans" cxnId="{1CD059BF-A1B9-4C74-9CBF-99DB6222F1EB}">
      <dgm:prSet/>
      <dgm:spPr/>
      <dgm:t>
        <a:bodyPr/>
        <a:lstStyle/>
        <a:p>
          <a:endParaRPr lang="ru-RU"/>
        </a:p>
      </dgm:t>
    </dgm:pt>
    <dgm:pt modelId="{FE485CC7-51EF-4D69-85D5-2088A2DCC238}">
      <dgm:prSet phldrT="[Текст]"/>
      <dgm:spPr/>
      <dgm:t>
        <a:bodyPr/>
        <a:lstStyle/>
        <a:p>
          <a:r>
            <a:rPr lang="ru-RU" dirty="0" smtClean="0"/>
            <a:t>не-мировоззрение</a:t>
          </a:r>
          <a:endParaRPr lang="ru-RU" dirty="0"/>
        </a:p>
      </dgm:t>
    </dgm:pt>
    <dgm:pt modelId="{03109BD1-B7C3-4B0E-BD52-6C6FF71E13DF}" type="parTrans" cxnId="{2A02376A-4454-4314-BC65-D2F75CE4A2A0}">
      <dgm:prSet/>
      <dgm:spPr/>
      <dgm:t>
        <a:bodyPr/>
        <a:lstStyle/>
        <a:p>
          <a:endParaRPr lang="ru-RU"/>
        </a:p>
      </dgm:t>
    </dgm:pt>
    <dgm:pt modelId="{AB27635E-683A-4113-AF61-3286436C525A}" type="sibTrans" cxnId="{2A02376A-4454-4314-BC65-D2F75CE4A2A0}">
      <dgm:prSet/>
      <dgm:spPr/>
      <dgm:t>
        <a:bodyPr/>
        <a:lstStyle/>
        <a:p>
          <a:endParaRPr lang="ru-RU"/>
        </a:p>
      </dgm:t>
    </dgm:pt>
    <dgm:pt modelId="{E4B5D6B6-1C7B-495A-9AEF-136C012F6B1F}" type="pres">
      <dgm:prSet presAssocID="{59DCE87D-6BFD-47EF-8E63-B749D57C468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C984A9-DC02-49D2-ACC5-3340139EF16E}" type="pres">
      <dgm:prSet presAssocID="{70EF688F-87F0-46A9-B6E4-03B6F2B3D3D8}" presName="root" presStyleCnt="0">
        <dgm:presLayoutVars>
          <dgm:chMax/>
          <dgm:chPref val="4"/>
        </dgm:presLayoutVars>
      </dgm:prSet>
      <dgm:spPr/>
    </dgm:pt>
    <dgm:pt modelId="{EBDE7666-254F-4D9A-A432-13D32F339161}" type="pres">
      <dgm:prSet presAssocID="{70EF688F-87F0-46A9-B6E4-03B6F2B3D3D8}" presName="rootComposite" presStyleCnt="0">
        <dgm:presLayoutVars/>
      </dgm:prSet>
      <dgm:spPr/>
    </dgm:pt>
    <dgm:pt modelId="{27CE807D-DF6A-44FB-8EE4-4F30CCB98CFC}" type="pres">
      <dgm:prSet presAssocID="{70EF688F-87F0-46A9-B6E4-03B6F2B3D3D8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F188642-6DD8-49BA-901D-4F31C35EE2C6}" type="pres">
      <dgm:prSet presAssocID="{70EF688F-87F0-46A9-B6E4-03B6F2B3D3D8}" presName="childShape" presStyleCnt="0">
        <dgm:presLayoutVars>
          <dgm:chMax val="0"/>
          <dgm:chPref val="0"/>
        </dgm:presLayoutVars>
      </dgm:prSet>
      <dgm:spPr/>
    </dgm:pt>
    <dgm:pt modelId="{7CB82FDB-F89F-4A16-970C-DE941D67B537}" type="pres">
      <dgm:prSet presAssocID="{1570E050-EB0E-4154-9337-83B31FBE0379}" presName="childComposite" presStyleCnt="0">
        <dgm:presLayoutVars>
          <dgm:chMax val="0"/>
          <dgm:chPref val="0"/>
        </dgm:presLayoutVars>
      </dgm:prSet>
      <dgm:spPr/>
    </dgm:pt>
    <dgm:pt modelId="{AC38FDEF-59C1-4F12-8CCB-9DAD0DCB58BB}" type="pres">
      <dgm:prSet presAssocID="{1570E050-EB0E-4154-9337-83B31FBE0379}" presName="Image" presStyleLbl="node1" presStyleIdx="0" presStyleCnt="2"/>
      <dgm:spPr/>
    </dgm:pt>
    <dgm:pt modelId="{BB9AC69E-AE98-4211-B4ED-9E89A4498518}" type="pres">
      <dgm:prSet presAssocID="{1570E050-EB0E-4154-9337-83B31FBE037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F3CFA-CBC3-4D52-B493-D783C0D43608}" type="pres">
      <dgm:prSet presAssocID="{FE485CC7-51EF-4D69-85D5-2088A2DCC238}" presName="childComposite" presStyleCnt="0">
        <dgm:presLayoutVars>
          <dgm:chMax val="0"/>
          <dgm:chPref val="0"/>
        </dgm:presLayoutVars>
      </dgm:prSet>
      <dgm:spPr/>
    </dgm:pt>
    <dgm:pt modelId="{931A15B0-21A2-46BF-83E0-487AEB82153A}" type="pres">
      <dgm:prSet presAssocID="{FE485CC7-51EF-4D69-85D5-2088A2DCC238}" presName="Image" presStyleLbl="node1" presStyleIdx="1" presStyleCnt="2"/>
      <dgm:spPr/>
    </dgm:pt>
    <dgm:pt modelId="{4327867B-CDA6-4B26-A08E-FCDA9ADAF405}" type="pres">
      <dgm:prSet presAssocID="{FE485CC7-51EF-4D69-85D5-2088A2DCC238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079A87-F553-454E-9B73-8C49D82DA853}" type="presOf" srcId="{1570E050-EB0E-4154-9337-83B31FBE0379}" destId="{BB9AC69E-AE98-4211-B4ED-9E89A4498518}" srcOrd="0" destOrd="0" presId="urn:microsoft.com/office/officeart/2008/layout/PictureAccentList"/>
    <dgm:cxn modelId="{F8C782BA-21E7-454E-972A-8B218FF68088}" type="presOf" srcId="{59DCE87D-6BFD-47EF-8E63-B749D57C468E}" destId="{E4B5D6B6-1C7B-495A-9AEF-136C012F6B1F}" srcOrd="0" destOrd="0" presId="urn:microsoft.com/office/officeart/2008/layout/PictureAccentList"/>
    <dgm:cxn modelId="{EF8167F3-19B6-4DE4-8209-A924A06EA7F3}" type="presOf" srcId="{70EF688F-87F0-46A9-B6E4-03B6F2B3D3D8}" destId="{27CE807D-DF6A-44FB-8EE4-4F30CCB98CFC}" srcOrd="0" destOrd="0" presId="urn:microsoft.com/office/officeart/2008/layout/PictureAccentList"/>
    <dgm:cxn modelId="{2A02376A-4454-4314-BC65-D2F75CE4A2A0}" srcId="{70EF688F-87F0-46A9-B6E4-03B6F2B3D3D8}" destId="{FE485CC7-51EF-4D69-85D5-2088A2DCC238}" srcOrd="1" destOrd="0" parTransId="{03109BD1-B7C3-4B0E-BD52-6C6FF71E13DF}" sibTransId="{AB27635E-683A-4113-AF61-3286436C525A}"/>
    <dgm:cxn modelId="{1CD059BF-A1B9-4C74-9CBF-99DB6222F1EB}" srcId="{70EF688F-87F0-46A9-B6E4-03B6F2B3D3D8}" destId="{1570E050-EB0E-4154-9337-83B31FBE0379}" srcOrd="0" destOrd="0" parTransId="{70B4048C-F72D-4803-96AB-489511B4FA21}" sibTransId="{4768DEDC-497D-46EA-86E4-9D539B0F8250}"/>
    <dgm:cxn modelId="{426444AB-ED2D-4983-9925-A351B616A8E4}" type="presOf" srcId="{FE485CC7-51EF-4D69-85D5-2088A2DCC238}" destId="{4327867B-CDA6-4B26-A08E-FCDA9ADAF405}" srcOrd="0" destOrd="0" presId="urn:microsoft.com/office/officeart/2008/layout/PictureAccentList"/>
    <dgm:cxn modelId="{F660402C-9477-479A-8C1B-C48157AE5B20}" srcId="{59DCE87D-6BFD-47EF-8E63-B749D57C468E}" destId="{70EF688F-87F0-46A9-B6E4-03B6F2B3D3D8}" srcOrd="0" destOrd="0" parTransId="{AA3A2C1B-A091-457D-96AE-9702434A9389}" sibTransId="{0DF3EBFC-36FC-4A7B-B4DA-A75A8E07BD4B}"/>
    <dgm:cxn modelId="{99B48FCA-D778-4DC3-B4F7-0AB4481E775E}" type="presParOf" srcId="{E4B5D6B6-1C7B-495A-9AEF-136C012F6B1F}" destId="{0FC984A9-DC02-49D2-ACC5-3340139EF16E}" srcOrd="0" destOrd="0" presId="urn:microsoft.com/office/officeart/2008/layout/PictureAccentList"/>
    <dgm:cxn modelId="{21526545-9606-4023-ABC4-78BC904D3941}" type="presParOf" srcId="{0FC984A9-DC02-49D2-ACC5-3340139EF16E}" destId="{EBDE7666-254F-4D9A-A432-13D32F339161}" srcOrd="0" destOrd="0" presId="urn:microsoft.com/office/officeart/2008/layout/PictureAccentList"/>
    <dgm:cxn modelId="{168CB81B-7E5A-4203-95E2-B3FE91A6FAD3}" type="presParOf" srcId="{EBDE7666-254F-4D9A-A432-13D32F339161}" destId="{27CE807D-DF6A-44FB-8EE4-4F30CCB98CFC}" srcOrd="0" destOrd="0" presId="urn:microsoft.com/office/officeart/2008/layout/PictureAccentList"/>
    <dgm:cxn modelId="{2AB68CD0-2B32-44EC-ACCB-322565AC1830}" type="presParOf" srcId="{0FC984A9-DC02-49D2-ACC5-3340139EF16E}" destId="{0F188642-6DD8-49BA-901D-4F31C35EE2C6}" srcOrd="1" destOrd="0" presId="urn:microsoft.com/office/officeart/2008/layout/PictureAccentList"/>
    <dgm:cxn modelId="{4768AC4E-8945-432F-945D-664667C2A01D}" type="presParOf" srcId="{0F188642-6DD8-49BA-901D-4F31C35EE2C6}" destId="{7CB82FDB-F89F-4A16-970C-DE941D67B537}" srcOrd="0" destOrd="0" presId="urn:microsoft.com/office/officeart/2008/layout/PictureAccentList"/>
    <dgm:cxn modelId="{74F42284-B3DB-4B50-BE86-586E256E4F2F}" type="presParOf" srcId="{7CB82FDB-F89F-4A16-970C-DE941D67B537}" destId="{AC38FDEF-59C1-4F12-8CCB-9DAD0DCB58BB}" srcOrd="0" destOrd="0" presId="urn:microsoft.com/office/officeart/2008/layout/PictureAccentList"/>
    <dgm:cxn modelId="{1421B41A-D432-4A0A-B0DA-FED14F7A417B}" type="presParOf" srcId="{7CB82FDB-F89F-4A16-970C-DE941D67B537}" destId="{BB9AC69E-AE98-4211-B4ED-9E89A4498518}" srcOrd="1" destOrd="0" presId="urn:microsoft.com/office/officeart/2008/layout/PictureAccentList"/>
    <dgm:cxn modelId="{C1B30E3C-79A7-45F3-96E0-345F4571FC70}" type="presParOf" srcId="{0F188642-6DD8-49BA-901D-4F31C35EE2C6}" destId="{C54F3CFA-CBC3-4D52-B493-D783C0D43608}" srcOrd="1" destOrd="0" presId="urn:microsoft.com/office/officeart/2008/layout/PictureAccentList"/>
    <dgm:cxn modelId="{E62E927B-64C4-4BCE-B6E0-1854196FC252}" type="presParOf" srcId="{C54F3CFA-CBC3-4D52-B493-D783C0D43608}" destId="{931A15B0-21A2-46BF-83E0-487AEB82153A}" srcOrd="0" destOrd="0" presId="urn:microsoft.com/office/officeart/2008/layout/PictureAccentList"/>
    <dgm:cxn modelId="{30B10478-A748-4F9D-8C48-AA3D611BB1DA}" type="presParOf" srcId="{C54F3CFA-CBC3-4D52-B493-D783C0D43608}" destId="{4327867B-CDA6-4B26-A08E-FCDA9ADAF4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52E329-1EAA-4D0B-A9D0-3959DD31D5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4DDFC4-472F-4FE2-83F8-4631BE9B3D07}">
      <dgm:prSet phldrT="[Текст]"/>
      <dgm:spPr/>
      <dgm:t>
        <a:bodyPr/>
        <a:lstStyle/>
        <a:p>
          <a:r>
            <a:rPr lang="ru-RU" dirty="0" smtClean="0"/>
            <a:t>философское сознание</a:t>
          </a:r>
        </a:p>
        <a:p>
          <a:r>
            <a:rPr lang="ru-RU" dirty="0" smtClean="0"/>
            <a:t>(вместе с этикой и эстетикой)</a:t>
          </a:r>
          <a:endParaRPr lang="ru-RU" dirty="0"/>
        </a:p>
      </dgm:t>
    </dgm:pt>
    <dgm:pt modelId="{9C9DFB35-1B8E-4FA3-A891-5356C38DC35C}" type="parTrans" cxnId="{E409C80C-9E98-42F9-AC48-482EA3B3D277}">
      <dgm:prSet/>
      <dgm:spPr/>
      <dgm:t>
        <a:bodyPr/>
        <a:lstStyle/>
        <a:p>
          <a:endParaRPr lang="ru-RU"/>
        </a:p>
      </dgm:t>
    </dgm:pt>
    <dgm:pt modelId="{EB5CB79E-B069-4554-97E1-43A7000E2118}" type="sibTrans" cxnId="{E409C80C-9E98-42F9-AC48-482EA3B3D277}">
      <dgm:prSet/>
      <dgm:spPr/>
      <dgm:t>
        <a:bodyPr/>
        <a:lstStyle/>
        <a:p>
          <a:endParaRPr lang="ru-RU"/>
        </a:p>
      </dgm:t>
    </dgm:pt>
    <dgm:pt modelId="{C870DA4C-67E6-4CFF-8F93-697D6588CC59}">
      <dgm:prSet phldrT="[Текст]"/>
      <dgm:spPr/>
      <dgm:t>
        <a:bodyPr/>
        <a:lstStyle/>
        <a:p>
          <a:r>
            <a:rPr lang="ru-RU" dirty="0" smtClean="0"/>
            <a:t>религиозное (теологическое) сознание</a:t>
          </a:r>
          <a:endParaRPr lang="ru-RU" dirty="0"/>
        </a:p>
      </dgm:t>
    </dgm:pt>
    <dgm:pt modelId="{DC0B6D47-992B-455F-B535-11CF134D5D2C}" type="parTrans" cxnId="{0F601C4B-0E49-4C49-8035-787CDACE7C0D}">
      <dgm:prSet/>
      <dgm:spPr/>
      <dgm:t>
        <a:bodyPr/>
        <a:lstStyle/>
        <a:p>
          <a:endParaRPr lang="ru-RU"/>
        </a:p>
      </dgm:t>
    </dgm:pt>
    <dgm:pt modelId="{0BF6F6C5-5C09-45E3-A98B-0C2BBBCBAC70}" type="sibTrans" cxnId="{0F601C4B-0E49-4C49-8035-787CDACE7C0D}">
      <dgm:prSet/>
      <dgm:spPr/>
      <dgm:t>
        <a:bodyPr/>
        <a:lstStyle/>
        <a:p>
          <a:endParaRPr lang="ru-RU"/>
        </a:p>
      </dgm:t>
    </dgm:pt>
    <dgm:pt modelId="{4E60B9DA-53BC-4BA6-91BD-F864598C9D93}">
      <dgm:prSet phldrT="[Текст]"/>
      <dgm:spPr/>
      <dgm:t>
        <a:bodyPr/>
        <a:lstStyle/>
        <a:p>
          <a:r>
            <a:rPr lang="ru-RU" dirty="0" smtClean="0"/>
            <a:t>мифологическое сознание</a:t>
          </a:r>
          <a:endParaRPr lang="ru-RU" dirty="0"/>
        </a:p>
      </dgm:t>
    </dgm:pt>
    <dgm:pt modelId="{85B7B3CB-8363-47A2-84DD-8203F0082E9B}" type="parTrans" cxnId="{EC96A0D4-C9D8-4339-BB0D-1FF47C3D83C0}">
      <dgm:prSet/>
      <dgm:spPr/>
      <dgm:t>
        <a:bodyPr/>
        <a:lstStyle/>
        <a:p>
          <a:endParaRPr lang="ru-RU"/>
        </a:p>
      </dgm:t>
    </dgm:pt>
    <dgm:pt modelId="{002B9264-9887-4007-B48E-38F1D8B3BA08}" type="sibTrans" cxnId="{EC96A0D4-C9D8-4339-BB0D-1FF47C3D83C0}">
      <dgm:prSet/>
      <dgm:spPr/>
      <dgm:t>
        <a:bodyPr/>
        <a:lstStyle/>
        <a:p>
          <a:endParaRPr lang="ru-RU"/>
        </a:p>
      </dgm:t>
    </dgm:pt>
    <dgm:pt modelId="{E4DA046F-9BF4-449C-B23D-7381EA446558}" type="pres">
      <dgm:prSet presAssocID="{AC52E329-1EAA-4D0B-A9D0-3959DD31D5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5A52F2-2014-4E8F-B1A6-B79756B900A3}" type="pres">
      <dgm:prSet presAssocID="{AC52E329-1EAA-4D0B-A9D0-3959DD31D5BE}" presName="Name1" presStyleCnt="0"/>
      <dgm:spPr/>
    </dgm:pt>
    <dgm:pt modelId="{A61919AF-4919-4F02-A2C3-51F910B01BB5}" type="pres">
      <dgm:prSet presAssocID="{AC52E329-1EAA-4D0B-A9D0-3959DD31D5BE}" presName="cycle" presStyleCnt="0"/>
      <dgm:spPr/>
    </dgm:pt>
    <dgm:pt modelId="{3E933E37-FD61-42D0-864D-5194FD426B4E}" type="pres">
      <dgm:prSet presAssocID="{AC52E329-1EAA-4D0B-A9D0-3959DD31D5BE}" presName="srcNode" presStyleLbl="node1" presStyleIdx="0" presStyleCnt="3"/>
      <dgm:spPr/>
    </dgm:pt>
    <dgm:pt modelId="{CC911A78-C21A-4B08-AC02-BF429EA4B0AE}" type="pres">
      <dgm:prSet presAssocID="{AC52E329-1EAA-4D0B-A9D0-3959DD31D5BE}" presName="conn" presStyleLbl="parChTrans1D2" presStyleIdx="0" presStyleCnt="1"/>
      <dgm:spPr/>
      <dgm:t>
        <a:bodyPr/>
        <a:lstStyle/>
        <a:p>
          <a:endParaRPr lang="ru-RU"/>
        </a:p>
      </dgm:t>
    </dgm:pt>
    <dgm:pt modelId="{77867E00-DCA9-4C3F-8BEB-5991BB390F40}" type="pres">
      <dgm:prSet presAssocID="{AC52E329-1EAA-4D0B-A9D0-3959DD31D5BE}" presName="extraNode" presStyleLbl="node1" presStyleIdx="0" presStyleCnt="3"/>
      <dgm:spPr/>
    </dgm:pt>
    <dgm:pt modelId="{8A8316A8-302E-48D2-A70A-E0FF52A98357}" type="pres">
      <dgm:prSet presAssocID="{AC52E329-1EAA-4D0B-A9D0-3959DD31D5BE}" presName="dstNode" presStyleLbl="node1" presStyleIdx="0" presStyleCnt="3"/>
      <dgm:spPr/>
    </dgm:pt>
    <dgm:pt modelId="{7B581208-1ABB-4520-9D80-BC04C49C2832}" type="pres">
      <dgm:prSet presAssocID="{2B4DDFC4-472F-4FE2-83F8-4631BE9B3D0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B75C6-82C5-4DF3-A019-80D3BA3D354F}" type="pres">
      <dgm:prSet presAssocID="{2B4DDFC4-472F-4FE2-83F8-4631BE9B3D07}" presName="accent_1" presStyleCnt="0"/>
      <dgm:spPr/>
    </dgm:pt>
    <dgm:pt modelId="{91D07A30-AC59-4582-A899-4FFC5F0731A8}" type="pres">
      <dgm:prSet presAssocID="{2B4DDFC4-472F-4FE2-83F8-4631BE9B3D07}" presName="accentRepeatNode" presStyleLbl="solidFgAcc1" presStyleIdx="0" presStyleCnt="3"/>
      <dgm:spPr/>
    </dgm:pt>
    <dgm:pt modelId="{F84949BE-B072-4AD2-B326-52EB30CE8A27}" type="pres">
      <dgm:prSet presAssocID="{C870DA4C-67E6-4CFF-8F93-697D6588CC5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B204D-EDF6-4265-A307-AD616E36E38B}" type="pres">
      <dgm:prSet presAssocID="{C870DA4C-67E6-4CFF-8F93-697D6588CC59}" presName="accent_2" presStyleCnt="0"/>
      <dgm:spPr/>
    </dgm:pt>
    <dgm:pt modelId="{295BEBD1-90A9-48DA-B641-E198664C4DA1}" type="pres">
      <dgm:prSet presAssocID="{C870DA4C-67E6-4CFF-8F93-697D6588CC59}" presName="accentRepeatNode" presStyleLbl="solidFgAcc1" presStyleIdx="1" presStyleCnt="3"/>
      <dgm:spPr/>
    </dgm:pt>
    <dgm:pt modelId="{5E92D956-9EA1-4F74-AA10-0827F453928B}" type="pres">
      <dgm:prSet presAssocID="{4E60B9DA-53BC-4BA6-91BD-F864598C9D9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BF356-F246-403B-9689-D29F2A6D76AD}" type="pres">
      <dgm:prSet presAssocID="{4E60B9DA-53BC-4BA6-91BD-F864598C9D93}" presName="accent_3" presStyleCnt="0"/>
      <dgm:spPr/>
    </dgm:pt>
    <dgm:pt modelId="{D6641DFD-7731-41D9-A2CD-4D0F53285EB9}" type="pres">
      <dgm:prSet presAssocID="{4E60B9DA-53BC-4BA6-91BD-F864598C9D93}" presName="accentRepeatNode" presStyleLbl="solidFgAcc1" presStyleIdx="2" presStyleCnt="3"/>
      <dgm:spPr/>
    </dgm:pt>
  </dgm:ptLst>
  <dgm:cxnLst>
    <dgm:cxn modelId="{0F601C4B-0E49-4C49-8035-787CDACE7C0D}" srcId="{AC52E329-1EAA-4D0B-A9D0-3959DD31D5BE}" destId="{C870DA4C-67E6-4CFF-8F93-697D6588CC59}" srcOrd="1" destOrd="0" parTransId="{DC0B6D47-992B-455F-B535-11CF134D5D2C}" sibTransId="{0BF6F6C5-5C09-45E3-A98B-0C2BBBCBAC70}"/>
    <dgm:cxn modelId="{B8FBBE90-84B7-4FFB-82EC-1A3A00DF1C2E}" type="presOf" srcId="{EB5CB79E-B069-4554-97E1-43A7000E2118}" destId="{CC911A78-C21A-4B08-AC02-BF429EA4B0AE}" srcOrd="0" destOrd="0" presId="urn:microsoft.com/office/officeart/2008/layout/VerticalCurvedList"/>
    <dgm:cxn modelId="{D71D6D28-73C6-4250-BBDE-BEC3BC16B181}" type="presOf" srcId="{4E60B9DA-53BC-4BA6-91BD-F864598C9D93}" destId="{5E92D956-9EA1-4F74-AA10-0827F453928B}" srcOrd="0" destOrd="0" presId="urn:microsoft.com/office/officeart/2008/layout/VerticalCurvedList"/>
    <dgm:cxn modelId="{DB8FC161-33E4-46F1-8C35-435ECC1BEEBC}" type="presOf" srcId="{2B4DDFC4-472F-4FE2-83F8-4631BE9B3D07}" destId="{7B581208-1ABB-4520-9D80-BC04C49C2832}" srcOrd="0" destOrd="0" presId="urn:microsoft.com/office/officeart/2008/layout/VerticalCurvedList"/>
    <dgm:cxn modelId="{0899A703-5884-4B43-AFD2-6D46FA5635D2}" type="presOf" srcId="{AC52E329-1EAA-4D0B-A9D0-3959DD31D5BE}" destId="{E4DA046F-9BF4-449C-B23D-7381EA446558}" srcOrd="0" destOrd="0" presId="urn:microsoft.com/office/officeart/2008/layout/VerticalCurvedList"/>
    <dgm:cxn modelId="{9DC939BA-7F14-4941-9AB1-4204A2072644}" type="presOf" srcId="{C870DA4C-67E6-4CFF-8F93-697D6588CC59}" destId="{F84949BE-B072-4AD2-B326-52EB30CE8A27}" srcOrd="0" destOrd="0" presId="urn:microsoft.com/office/officeart/2008/layout/VerticalCurvedList"/>
    <dgm:cxn modelId="{E409C80C-9E98-42F9-AC48-482EA3B3D277}" srcId="{AC52E329-1EAA-4D0B-A9D0-3959DD31D5BE}" destId="{2B4DDFC4-472F-4FE2-83F8-4631BE9B3D07}" srcOrd="0" destOrd="0" parTransId="{9C9DFB35-1B8E-4FA3-A891-5356C38DC35C}" sibTransId="{EB5CB79E-B069-4554-97E1-43A7000E2118}"/>
    <dgm:cxn modelId="{EC96A0D4-C9D8-4339-BB0D-1FF47C3D83C0}" srcId="{AC52E329-1EAA-4D0B-A9D0-3959DD31D5BE}" destId="{4E60B9DA-53BC-4BA6-91BD-F864598C9D93}" srcOrd="2" destOrd="0" parTransId="{85B7B3CB-8363-47A2-84DD-8203F0082E9B}" sibTransId="{002B9264-9887-4007-B48E-38F1D8B3BA08}"/>
    <dgm:cxn modelId="{C73D846B-7CC5-4605-A87E-0E9D0EB13031}" type="presParOf" srcId="{E4DA046F-9BF4-449C-B23D-7381EA446558}" destId="{D15A52F2-2014-4E8F-B1A6-B79756B900A3}" srcOrd="0" destOrd="0" presId="urn:microsoft.com/office/officeart/2008/layout/VerticalCurvedList"/>
    <dgm:cxn modelId="{7E6A3CE2-390C-474E-A17D-C0C6A57ABB53}" type="presParOf" srcId="{D15A52F2-2014-4E8F-B1A6-B79756B900A3}" destId="{A61919AF-4919-4F02-A2C3-51F910B01BB5}" srcOrd="0" destOrd="0" presId="urn:microsoft.com/office/officeart/2008/layout/VerticalCurvedList"/>
    <dgm:cxn modelId="{C515755A-9E91-4CE6-A23E-B69EE3E8C069}" type="presParOf" srcId="{A61919AF-4919-4F02-A2C3-51F910B01BB5}" destId="{3E933E37-FD61-42D0-864D-5194FD426B4E}" srcOrd="0" destOrd="0" presId="urn:microsoft.com/office/officeart/2008/layout/VerticalCurvedList"/>
    <dgm:cxn modelId="{7D1C2BCB-F80A-4A8D-A95E-59A4EB5B4AD6}" type="presParOf" srcId="{A61919AF-4919-4F02-A2C3-51F910B01BB5}" destId="{CC911A78-C21A-4B08-AC02-BF429EA4B0AE}" srcOrd="1" destOrd="0" presId="urn:microsoft.com/office/officeart/2008/layout/VerticalCurvedList"/>
    <dgm:cxn modelId="{3FEC918C-E6E1-4AAF-8DBE-38A29AEC7337}" type="presParOf" srcId="{A61919AF-4919-4F02-A2C3-51F910B01BB5}" destId="{77867E00-DCA9-4C3F-8BEB-5991BB390F40}" srcOrd="2" destOrd="0" presId="urn:microsoft.com/office/officeart/2008/layout/VerticalCurvedList"/>
    <dgm:cxn modelId="{30CF2493-720F-4DE6-A009-C44FA2499B14}" type="presParOf" srcId="{A61919AF-4919-4F02-A2C3-51F910B01BB5}" destId="{8A8316A8-302E-48D2-A70A-E0FF52A98357}" srcOrd="3" destOrd="0" presId="urn:microsoft.com/office/officeart/2008/layout/VerticalCurvedList"/>
    <dgm:cxn modelId="{5F89C96B-FB26-4B66-BCBA-11003C910048}" type="presParOf" srcId="{D15A52F2-2014-4E8F-B1A6-B79756B900A3}" destId="{7B581208-1ABB-4520-9D80-BC04C49C2832}" srcOrd="1" destOrd="0" presId="urn:microsoft.com/office/officeart/2008/layout/VerticalCurvedList"/>
    <dgm:cxn modelId="{E0AA332B-AC22-47EE-ADB9-A91C0EC49BEA}" type="presParOf" srcId="{D15A52F2-2014-4E8F-B1A6-B79756B900A3}" destId="{5EFB75C6-82C5-4DF3-A019-80D3BA3D354F}" srcOrd="2" destOrd="0" presId="urn:microsoft.com/office/officeart/2008/layout/VerticalCurvedList"/>
    <dgm:cxn modelId="{3E95C085-873A-45C8-8527-FEABDAEEB318}" type="presParOf" srcId="{5EFB75C6-82C5-4DF3-A019-80D3BA3D354F}" destId="{91D07A30-AC59-4582-A899-4FFC5F0731A8}" srcOrd="0" destOrd="0" presId="urn:microsoft.com/office/officeart/2008/layout/VerticalCurvedList"/>
    <dgm:cxn modelId="{26857C01-F437-4402-BF0C-95A5F6BCB0BA}" type="presParOf" srcId="{D15A52F2-2014-4E8F-B1A6-B79756B900A3}" destId="{F84949BE-B072-4AD2-B326-52EB30CE8A27}" srcOrd="3" destOrd="0" presId="urn:microsoft.com/office/officeart/2008/layout/VerticalCurvedList"/>
    <dgm:cxn modelId="{49097AD4-274D-490A-80E1-282A8D3689FA}" type="presParOf" srcId="{D15A52F2-2014-4E8F-B1A6-B79756B900A3}" destId="{E7AB204D-EDF6-4265-A307-AD616E36E38B}" srcOrd="4" destOrd="0" presId="urn:microsoft.com/office/officeart/2008/layout/VerticalCurvedList"/>
    <dgm:cxn modelId="{5717DFF6-A007-4FAA-8236-095FAB12431C}" type="presParOf" srcId="{E7AB204D-EDF6-4265-A307-AD616E36E38B}" destId="{295BEBD1-90A9-48DA-B641-E198664C4DA1}" srcOrd="0" destOrd="0" presId="urn:microsoft.com/office/officeart/2008/layout/VerticalCurvedList"/>
    <dgm:cxn modelId="{84FE6E9A-8E83-4358-BD65-6DDC2DE5BFEC}" type="presParOf" srcId="{D15A52F2-2014-4E8F-B1A6-B79756B900A3}" destId="{5E92D956-9EA1-4F74-AA10-0827F453928B}" srcOrd="5" destOrd="0" presId="urn:microsoft.com/office/officeart/2008/layout/VerticalCurvedList"/>
    <dgm:cxn modelId="{9669F526-5757-4B46-9304-A971581ADE5F}" type="presParOf" srcId="{D15A52F2-2014-4E8F-B1A6-B79756B900A3}" destId="{A53BF356-F246-403B-9689-D29F2A6D76AD}" srcOrd="6" destOrd="0" presId="urn:microsoft.com/office/officeart/2008/layout/VerticalCurvedList"/>
    <dgm:cxn modelId="{D76AD5F6-6D38-4065-9A96-E455061CA41A}" type="presParOf" srcId="{A53BF356-F246-403B-9689-D29F2A6D76AD}" destId="{D6641DFD-7731-41D9-A2CD-4D0F53285E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91A4A-942F-41DA-8729-54C290D5421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CCC5A1-F03B-4444-B15A-4ABDD33A3DD9}">
      <dgm:prSet phldrT="[Текст]"/>
      <dgm:spPr/>
      <dgm:t>
        <a:bodyPr/>
        <a:lstStyle/>
        <a:p>
          <a:r>
            <a:rPr lang="ru-RU" dirty="0" err="1" smtClean="0"/>
            <a:t>девиантная</a:t>
          </a:r>
          <a:r>
            <a:rPr lang="ru-RU" dirty="0" smtClean="0"/>
            <a:t> наука</a:t>
          </a:r>
          <a:endParaRPr lang="ru-RU" dirty="0"/>
        </a:p>
      </dgm:t>
    </dgm:pt>
    <dgm:pt modelId="{CF0969FD-F0C0-46A8-9E5C-E94B1967C955}" type="parTrans" cxnId="{071E6586-BABD-474E-B666-1612C763B0CB}">
      <dgm:prSet/>
      <dgm:spPr/>
      <dgm:t>
        <a:bodyPr/>
        <a:lstStyle/>
        <a:p>
          <a:endParaRPr lang="ru-RU"/>
        </a:p>
      </dgm:t>
    </dgm:pt>
    <dgm:pt modelId="{EAB4921C-3F92-4A05-BAD2-924A3EB30FF2}" type="sibTrans" cxnId="{071E6586-BABD-474E-B666-1612C763B0CB}">
      <dgm:prSet/>
      <dgm:spPr/>
      <dgm:t>
        <a:bodyPr/>
        <a:lstStyle/>
        <a:p>
          <a:endParaRPr lang="ru-RU"/>
        </a:p>
      </dgm:t>
    </dgm:pt>
    <dgm:pt modelId="{EB1DE9D8-C294-4ACE-97F7-BD82151A0D88}">
      <dgm:prSet phldrT="[Текст]"/>
      <dgm:spPr/>
      <dgm:t>
        <a:bodyPr/>
        <a:lstStyle/>
        <a:p>
          <a:r>
            <a:rPr lang="ru-RU" dirty="0" err="1" smtClean="0"/>
            <a:t>паранаука</a:t>
          </a:r>
          <a:endParaRPr lang="ru-RU" dirty="0"/>
        </a:p>
      </dgm:t>
    </dgm:pt>
    <dgm:pt modelId="{0258E339-6306-4338-9563-870DC13F63B6}" type="parTrans" cxnId="{EB84F02A-C61A-4AA6-B15E-E7647AD287F0}">
      <dgm:prSet/>
      <dgm:spPr/>
      <dgm:t>
        <a:bodyPr/>
        <a:lstStyle/>
        <a:p>
          <a:endParaRPr lang="ru-RU"/>
        </a:p>
      </dgm:t>
    </dgm:pt>
    <dgm:pt modelId="{6F84CB23-690E-4051-A508-7748751E4A08}" type="sibTrans" cxnId="{EB84F02A-C61A-4AA6-B15E-E7647AD287F0}">
      <dgm:prSet/>
      <dgm:spPr/>
      <dgm:t>
        <a:bodyPr/>
        <a:lstStyle/>
        <a:p>
          <a:endParaRPr lang="ru-RU"/>
        </a:p>
      </dgm:t>
    </dgm:pt>
    <dgm:pt modelId="{24E179A7-670E-41C8-8356-7B6E6C706570}">
      <dgm:prSet phldrT="[Текст]"/>
      <dgm:spPr/>
      <dgm:t>
        <a:bodyPr/>
        <a:lstStyle/>
        <a:p>
          <a:r>
            <a:rPr lang="ru-RU" dirty="0" err="1" smtClean="0"/>
            <a:t>экстранаука</a:t>
          </a:r>
          <a:endParaRPr lang="ru-RU" dirty="0"/>
        </a:p>
      </dgm:t>
    </dgm:pt>
    <dgm:pt modelId="{0D863488-9DB4-4863-8705-FEDD0BEC3421}" type="parTrans" cxnId="{9D783D68-0E74-410F-9159-C2F93776AEE0}">
      <dgm:prSet/>
      <dgm:spPr/>
      <dgm:t>
        <a:bodyPr/>
        <a:lstStyle/>
        <a:p>
          <a:endParaRPr lang="ru-RU"/>
        </a:p>
      </dgm:t>
    </dgm:pt>
    <dgm:pt modelId="{E4F2B9DD-6584-46D4-9150-1B086651060E}" type="sibTrans" cxnId="{9D783D68-0E74-410F-9159-C2F93776AEE0}">
      <dgm:prSet/>
      <dgm:spPr/>
      <dgm:t>
        <a:bodyPr/>
        <a:lstStyle/>
        <a:p>
          <a:endParaRPr lang="ru-RU"/>
        </a:p>
      </dgm:t>
    </dgm:pt>
    <dgm:pt modelId="{D4777FDE-6742-4950-A3AB-58C18174F48A}">
      <dgm:prSet phldrT="[Текст]"/>
      <dgm:spPr/>
      <dgm:t>
        <a:bodyPr/>
        <a:lstStyle/>
        <a:p>
          <a:r>
            <a:rPr lang="ru-RU" dirty="0" smtClean="0"/>
            <a:t>лженаука</a:t>
          </a:r>
          <a:endParaRPr lang="ru-RU" dirty="0"/>
        </a:p>
      </dgm:t>
    </dgm:pt>
    <dgm:pt modelId="{CFDB46AA-6CF0-4931-8AA8-34BB41ECA7B0}" type="parTrans" cxnId="{1F0F3249-4090-47E5-B452-1E53E934C756}">
      <dgm:prSet/>
      <dgm:spPr/>
      <dgm:t>
        <a:bodyPr/>
        <a:lstStyle/>
        <a:p>
          <a:endParaRPr lang="ru-RU"/>
        </a:p>
      </dgm:t>
    </dgm:pt>
    <dgm:pt modelId="{4F6921D1-5EFA-46E0-9522-92440151D5D2}" type="sibTrans" cxnId="{1F0F3249-4090-47E5-B452-1E53E934C756}">
      <dgm:prSet/>
      <dgm:spPr/>
      <dgm:t>
        <a:bodyPr/>
        <a:lstStyle/>
        <a:p>
          <a:endParaRPr lang="ru-RU"/>
        </a:p>
      </dgm:t>
    </dgm:pt>
    <dgm:pt modelId="{F5E64E43-7A2A-4D22-A6C1-07F41EF5238E}">
      <dgm:prSet phldrT="[Текст]"/>
      <dgm:spPr/>
      <dgm:t>
        <a:bodyPr/>
        <a:lstStyle/>
        <a:p>
          <a:r>
            <a:rPr lang="ru-RU" dirty="0" err="1" smtClean="0"/>
            <a:t>квазинаука</a:t>
          </a:r>
          <a:endParaRPr lang="ru-RU" dirty="0"/>
        </a:p>
      </dgm:t>
    </dgm:pt>
    <dgm:pt modelId="{8ECB72E5-217A-4010-9372-E193707A4E54}" type="parTrans" cxnId="{43583AFC-FAFF-40DD-81BC-14AE2CED1FBB}">
      <dgm:prSet/>
      <dgm:spPr/>
      <dgm:t>
        <a:bodyPr/>
        <a:lstStyle/>
        <a:p>
          <a:endParaRPr lang="ru-RU"/>
        </a:p>
      </dgm:t>
    </dgm:pt>
    <dgm:pt modelId="{D1E944CE-E09C-4234-9C60-C4E3AF849B60}" type="sibTrans" cxnId="{43583AFC-FAFF-40DD-81BC-14AE2CED1FBB}">
      <dgm:prSet/>
      <dgm:spPr/>
      <dgm:t>
        <a:bodyPr/>
        <a:lstStyle/>
        <a:p>
          <a:endParaRPr lang="ru-RU"/>
        </a:p>
      </dgm:t>
    </dgm:pt>
    <dgm:pt modelId="{709FDE0D-3512-478E-A854-77C1F4832151}" type="pres">
      <dgm:prSet presAssocID="{79091A4A-942F-41DA-8729-54C290D5421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FEFB6-ADA2-4382-8384-8659B30133F9}" type="pres">
      <dgm:prSet presAssocID="{79091A4A-942F-41DA-8729-54C290D5421F}" presName="matrix" presStyleCnt="0"/>
      <dgm:spPr/>
    </dgm:pt>
    <dgm:pt modelId="{25A61E87-9ED2-411E-99C8-478FB1AB95E4}" type="pres">
      <dgm:prSet presAssocID="{79091A4A-942F-41DA-8729-54C290D5421F}" presName="tile1" presStyleLbl="node1" presStyleIdx="0" presStyleCnt="4"/>
      <dgm:spPr/>
      <dgm:t>
        <a:bodyPr/>
        <a:lstStyle/>
        <a:p>
          <a:endParaRPr lang="ru-RU"/>
        </a:p>
      </dgm:t>
    </dgm:pt>
    <dgm:pt modelId="{C7E4EA15-7309-4246-8363-02B30280076C}" type="pres">
      <dgm:prSet presAssocID="{79091A4A-942F-41DA-8729-54C290D542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8148-A1AB-4A80-8C1A-6FA3258BF54F}" type="pres">
      <dgm:prSet presAssocID="{79091A4A-942F-41DA-8729-54C290D5421F}" presName="tile2" presStyleLbl="node1" presStyleIdx="1" presStyleCnt="4"/>
      <dgm:spPr/>
      <dgm:t>
        <a:bodyPr/>
        <a:lstStyle/>
        <a:p>
          <a:endParaRPr lang="ru-RU"/>
        </a:p>
      </dgm:t>
    </dgm:pt>
    <dgm:pt modelId="{5A0DE597-9815-40C2-A4ED-A04C951AF023}" type="pres">
      <dgm:prSet presAssocID="{79091A4A-942F-41DA-8729-54C290D542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5B300-7A14-47CA-A681-7158B8580B7E}" type="pres">
      <dgm:prSet presAssocID="{79091A4A-942F-41DA-8729-54C290D5421F}" presName="tile3" presStyleLbl="node1" presStyleIdx="2" presStyleCnt="4"/>
      <dgm:spPr/>
      <dgm:t>
        <a:bodyPr/>
        <a:lstStyle/>
        <a:p>
          <a:endParaRPr lang="ru-RU"/>
        </a:p>
      </dgm:t>
    </dgm:pt>
    <dgm:pt modelId="{C9C599EE-AE89-4F71-B4B4-1E9D7C491D82}" type="pres">
      <dgm:prSet presAssocID="{79091A4A-942F-41DA-8729-54C290D542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B4E03-2E79-4759-9C32-5800E104E973}" type="pres">
      <dgm:prSet presAssocID="{79091A4A-942F-41DA-8729-54C290D5421F}" presName="tile4" presStyleLbl="node1" presStyleIdx="3" presStyleCnt="4" custLinFactNeighborX="85" custLinFactNeighborY="95"/>
      <dgm:spPr/>
      <dgm:t>
        <a:bodyPr/>
        <a:lstStyle/>
        <a:p>
          <a:endParaRPr lang="ru-RU"/>
        </a:p>
      </dgm:t>
    </dgm:pt>
    <dgm:pt modelId="{6BDE27FB-8EF7-4FFE-94CC-7FF8105474F1}" type="pres">
      <dgm:prSet presAssocID="{79091A4A-942F-41DA-8729-54C290D542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24A41-8E96-44CE-ABAD-D8644B220142}" type="pres">
      <dgm:prSet presAssocID="{79091A4A-942F-41DA-8729-54C290D5421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F3249-4090-47E5-B452-1E53E934C756}" srcId="{31CCC5A1-F03B-4444-B15A-4ABDD33A3DD9}" destId="{D4777FDE-6742-4950-A3AB-58C18174F48A}" srcOrd="2" destOrd="0" parTransId="{CFDB46AA-6CF0-4931-8AA8-34BB41ECA7B0}" sibTransId="{4F6921D1-5EFA-46E0-9522-92440151D5D2}"/>
    <dgm:cxn modelId="{51DE6C72-2351-4D51-8A74-E8AA035D8B15}" type="presOf" srcId="{EB1DE9D8-C294-4ACE-97F7-BD82151A0D88}" destId="{C7E4EA15-7309-4246-8363-02B30280076C}" srcOrd="1" destOrd="0" presId="urn:microsoft.com/office/officeart/2005/8/layout/matrix1"/>
    <dgm:cxn modelId="{98497404-8CDF-443B-83C5-8A4D3E6C4A45}" type="presOf" srcId="{24E179A7-670E-41C8-8356-7B6E6C706570}" destId="{5A0DE597-9815-40C2-A4ED-A04C951AF023}" srcOrd="1" destOrd="0" presId="urn:microsoft.com/office/officeart/2005/8/layout/matrix1"/>
    <dgm:cxn modelId="{E5318413-71E1-4307-9ACA-7000DF354823}" type="presOf" srcId="{F5E64E43-7A2A-4D22-A6C1-07F41EF5238E}" destId="{5B9B4E03-2E79-4759-9C32-5800E104E973}" srcOrd="0" destOrd="0" presId="urn:microsoft.com/office/officeart/2005/8/layout/matrix1"/>
    <dgm:cxn modelId="{F2CEF211-3499-4594-A57F-CF8F3071AC33}" type="presOf" srcId="{79091A4A-942F-41DA-8729-54C290D5421F}" destId="{709FDE0D-3512-478E-A854-77C1F4832151}" srcOrd="0" destOrd="0" presId="urn:microsoft.com/office/officeart/2005/8/layout/matrix1"/>
    <dgm:cxn modelId="{A1C37CFC-0326-45A6-9A3E-B4B73276EEAB}" type="presOf" srcId="{D4777FDE-6742-4950-A3AB-58C18174F48A}" destId="{C9C599EE-AE89-4F71-B4B4-1E9D7C491D82}" srcOrd="1" destOrd="0" presId="urn:microsoft.com/office/officeart/2005/8/layout/matrix1"/>
    <dgm:cxn modelId="{EB84F02A-C61A-4AA6-B15E-E7647AD287F0}" srcId="{31CCC5A1-F03B-4444-B15A-4ABDD33A3DD9}" destId="{EB1DE9D8-C294-4ACE-97F7-BD82151A0D88}" srcOrd="0" destOrd="0" parTransId="{0258E339-6306-4338-9563-870DC13F63B6}" sibTransId="{6F84CB23-690E-4051-A508-7748751E4A08}"/>
    <dgm:cxn modelId="{39BF7DB2-DE64-46F5-BD41-E0987552FE70}" type="presOf" srcId="{EB1DE9D8-C294-4ACE-97F7-BD82151A0D88}" destId="{25A61E87-9ED2-411E-99C8-478FB1AB95E4}" srcOrd="0" destOrd="0" presId="urn:microsoft.com/office/officeart/2005/8/layout/matrix1"/>
    <dgm:cxn modelId="{9D783D68-0E74-410F-9159-C2F93776AEE0}" srcId="{31CCC5A1-F03B-4444-B15A-4ABDD33A3DD9}" destId="{24E179A7-670E-41C8-8356-7B6E6C706570}" srcOrd="1" destOrd="0" parTransId="{0D863488-9DB4-4863-8705-FEDD0BEC3421}" sibTransId="{E4F2B9DD-6584-46D4-9150-1B086651060E}"/>
    <dgm:cxn modelId="{D63D5FB1-DBB1-464A-AE3E-F5E38FB890B9}" type="presOf" srcId="{24E179A7-670E-41C8-8356-7B6E6C706570}" destId="{AD218148-A1AB-4A80-8C1A-6FA3258BF54F}" srcOrd="0" destOrd="0" presId="urn:microsoft.com/office/officeart/2005/8/layout/matrix1"/>
    <dgm:cxn modelId="{63C4AA76-9812-410C-B8A0-71AC206340DB}" type="presOf" srcId="{31CCC5A1-F03B-4444-B15A-4ABDD33A3DD9}" destId="{F2D24A41-8E96-44CE-ABAD-D8644B220142}" srcOrd="0" destOrd="0" presId="urn:microsoft.com/office/officeart/2005/8/layout/matrix1"/>
    <dgm:cxn modelId="{FD320DC9-5C20-4AC2-8220-C09333246C82}" type="presOf" srcId="{D4777FDE-6742-4950-A3AB-58C18174F48A}" destId="{A975B300-7A14-47CA-A681-7158B8580B7E}" srcOrd="0" destOrd="0" presId="urn:microsoft.com/office/officeart/2005/8/layout/matrix1"/>
    <dgm:cxn modelId="{4DF2F2A7-7FAB-45DE-BE1A-BBF9A80DF6BA}" type="presOf" srcId="{F5E64E43-7A2A-4D22-A6C1-07F41EF5238E}" destId="{6BDE27FB-8EF7-4FFE-94CC-7FF8105474F1}" srcOrd="1" destOrd="0" presId="urn:microsoft.com/office/officeart/2005/8/layout/matrix1"/>
    <dgm:cxn modelId="{43583AFC-FAFF-40DD-81BC-14AE2CED1FBB}" srcId="{31CCC5A1-F03B-4444-B15A-4ABDD33A3DD9}" destId="{F5E64E43-7A2A-4D22-A6C1-07F41EF5238E}" srcOrd="3" destOrd="0" parTransId="{8ECB72E5-217A-4010-9372-E193707A4E54}" sibTransId="{D1E944CE-E09C-4234-9C60-C4E3AF849B60}"/>
    <dgm:cxn modelId="{071E6586-BABD-474E-B666-1612C763B0CB}" srcId="{79091A4A-942F-41DA-8729-54C290D5421F}" destId="{31CCC5A1-F03B-4444-B15A-4ABDD33A3DD9}" srcOrd="0" destOrd="0" parTransId="{CF0969FD-F0C0-46A8-9E5C-E94B1967C955}" sibTransId="{EAB4921C-3F92-4A05-BAD2-924A3EB30FF2}"/>
    <dgm:cxn modelId="{76D9433B-19EA-4FEA-BB67-635B8C53569C}" type="presParOf" srcId="{709FDE0D-3512-478E-A854-77C1F4832151}" destId="{B2AFEFB6-ADA2-4382-8384-8659B30133F9}" srcOrd="0" destOrd="0" presId="urn:microsoft.com/office/officeart/2005/8/layout/matrix1"/>
    <dgm:cxn modelId="{F6E86963-F177-4861-ADB3-3FB388447BC2}" type="presParOf" srcId="{B2AFEFB6-ADA2-4382-8384-8659B30133F9}" destId="{25A61E87-9ED2-411E-99C8-478FB1AB95E4}" srcOrd="0" destOrd="0" presId="urn:microsoft.com/office/officeart/2005/8/layout/matrix1"/>
    <dgm:cxn modelId="{A8F074B1-1A6D-4A45-8316-607C65DBA70C}" type="presParOf" srcId="{B2AFEFB6-ADA2-4382-8384-8659B30133F9}" destId="{C7E4EA15-7309-4246-8363-02B30280076C}" srcOrd="1" destOrd="0" presId="urn:microsoft.com/office/officeart/2005/8/layout/matrix1"/>
    <dgm:cxn modelId="{ABC663C1-4CA2-4813-8041-4ADDC3B83561}" type="presParOf" srcId="{B2AFEFB6-ADA2-4382-8384-8659B30133F9}" destId="{AD218148-A1AB-4A80-8C1A-6FA3258BF54F}" srcOrd="2" destOrd="0" presId="urn:microsoft.com/office/officeart/2005/8/layout/matrix1"/>
    <dgm:cxn modelId="{E5929630-B002-4DEB-A5F7-FC88DBF77AE8}" type="presParOf" srcId="{B2AFEFB6-ADA2-4382-8384-8659B30133F9}" destId="{5A0DE597-9815-40C2-A4ED-A04C951AF023}" srcOrd="3" destOrd="0" presId="urn:microsoft.com/office/officeart/2005/8/layout/matrix1"/>
    <dgm:cxn modelId="{FD69472E-8026-49DB-9775-196E8DC5C62E}" type="presParOf" srcId="{B2AFEFB6-ADA2-4382-8384-8659B30133F9}" destId="{A975B300-7A14-47CA-A681-7158B8580B7E}" srcOrd="4" destOrd="0" presId="urn:microsoft.com/office/officeart/2005/8/layout/matrix1"/>
    <dgm:cxn modelId="{27F97AAF-C818-471B-A6EB-A58CF6654E79}" type="presParOf" srcId="{B2AFEFB6-ADA2-4382-8384-8659B30133F9}" destId="{C9C599EE-AE89-4F71-B4B4-1E9D7C491D82}" srcOrd="5" destOrd="0" presId="urn:microsoft.com/office/officeart/2005/8/layout/matrix1"/>
    <dgm:cxn modelId="{6D52CFCD-EC1F-42F3-BEAE-5C97A7537DC0}" type="presParOf" srcId="{B2AFEFB6-ADA2-4382-8384-8659B30133F9}" destId="{5B9B4E03-2E79-4759-9C32-5800E104E973}" srcOrd="6" destOrd="0" presId="urn:microsoft.com/office/officeart/2005/8/layout/matrix1"/>
    <dgm:cxn modelId="{BCE64689-DEF5-4A4E-87EB-DCBC4F5E4B87}" type="presParOf" srcId="{B2AFEFB6-ADA2-4382-8384-8659B30133F9}" destId="{6BDE27FB-8EF7-4FFE-94CC-7FF8105474F1}" srcOrd="7" destOrd="0" presId="urn:microsoft.com/office/officeart/2005/8/layout/matrix1"/>
    <dgm:cxn modelId="{D24FA1AF-29ED-444D-86DA-5893342B75BC}" type="presParOf" srcId="{709FDE0D-3512-478E-A854-77C1F4832151}" destId="{F2D24A41-8E96-44CE-ABAD-D8644B22014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C33B24-AD94-4468-A647-B5E084056A1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1B7DE12-3BFD-4EA7-9DCF-5BD60FE0F07A}">
      <dgm:prSet phldrT="[Текст]"/>
      <dgm:spPr/>
      <dgm:t>
        <a:bodyPr/>
        <a:lstStyle/>
        <a:p>
          <a:r>
            <a:rPr lang="ru-RU" dirty="0" smtClean="0"/>
            <a:t>Заведующий кафедрой</a:t>
          </a:r>
          <a:endParaRPr lang="ru-RU" dirty="0"/>
        </a:p>
      </dgm:t>
    </dgm:pt>
    <dgm:pt modelId="{5CC26006-85DD-4849-9404-52B9195F7B3A}" type="parTrans" cxnId="{59FD3E67-CB5A-4486-A3F2-B1DC50466987}">
      <dgm:prSet/>
      <dgm:spPr/>
      <dgm:t>
        <a:bodyPr/>
        <a:lstStyle/>
        <a:p>
          <a:endParaRPr lang="ru-RU"/>
        </a:p>
      </dgm:t>
    </dgm:pt>
    <dgm:pt modelId="{C35DA51E-82D3-4865-AD28-A96ADEDB8DFE}" type="sibTrans" cxnId="{59FD3E67-CB5A-4486-A3F2-B1DC50466987}">
      <dgm:prSet/>
      <dgm:spPr/>
      <dgm:t>
        <a:bodyPr/>
        <a:lstStyle/>
        <a:p>
          <a:endParaRPr lang="ru-RU"/>
        </a:p>
      </dgm:t>
    </dgm:pt>
    <dgm:pt modelId="{347A189E-85C7-414C-8D82-A3F610E9B0D2}">
      <dgm:prSet phldrT="[Текст]"/>
      <dgm:spPr/>
      <dgm:t>
        <a:bodyPr/>
        <a:lstStyle/>
        <a:p>
          <a:r>
            <a:rPr lang="ru-RU" dirty="0" smtClean="0"/>
            <a:t>Профессорско-преподавательский состав</a:t>
          </a:r>
          <a:endParaRPr lang="ru-RU" dirty="0"/>
        </a:p>
      </dgm:t>
    </dgm:pt>
    <dgm:pt modelId="{26AE6703-B2E6-4C3E-83A6-312DCCA9990E}" type="parTrans" cxnId="{E7D2EB67-AC85-4CA1-9F33-6B5BF8733ABC}">
      <dgm:prSet/>
      <dgm:spPr/>
      <dgm:t>
        <a:bodyPr/>
        <a:lstStyle/>
        <a:p>
          <a:endParaRPr lang="ru-RU"/>
        </a:p>
      </dgm:t>
    </dgm:pt>
    <dgm:pt modelId="{9B5063AD-2378-4BE6-9B48-A90EBF43076F}" type="sibTrans" cxnId="{E7D2EB67-AC85-4CA1-9F33-6B5BF8733ABC}">
      <dgm:prSet/>
      <dgm:spPr/>
      <dgm:t>
        <a:bodyPr/>
        <a:lstStyle/>
        <a:p>
          <a:endParaRPr lang="ru-RU"/>
        </a:p>
      </dgm:t>
    </dgm:pt>
    <dgm:pt modelId="{D737AF07-F2BB-4045-92E7-2059B52D1C27}">
      <dgm:prSet phldrT="[Текст]"/>
      <dgm:spPr/>
      <dgm:t>
        <a:bodyPr/>
        <a:lstStyle/>
        <a:p>
          <a:r>
            <a:rPr lang="ru-RU" dirty="0" smtClean="0"/>
            <a:t>Учебно-вспомогательный персонал</a:t>
          </a:r>
          <a:endParaRPr lang="ru-RU" dirty="0"/>
        </a:p>
      </dgm:t>
    </dgm:pt>
    <dgm:pt modelId="{57F74DB7-7969-4DC4-B8BF-F011E5E62794}" type="parTrans" cxnId="{243B113D-D9E8-47D6-816C-A4C3ECC61A36}">
      <dgm:prSet/>
      <dgm:spPr/>
      <dgm:t>
        <a:bodyPr/>
        <a:lstStyle/>
        <a:p>
          <a:endParaRPr lang="ru-RU"/>
        </a:p>
      </dgm:t>
    </dgm:pt>
    <dgm:pt modelId="{98EB940C-6DDC-4879-8441-8AA74BB8F3C4}" type="sibTrans" cxnId="{243B113D-D9E8-47D6-816C-A4C3ECC61A36}">
      <dgm:prSet/>
      <dgm:spPr/>
      <dgm:t>
        <a:bodyPr/>
        <a:lstStyle/>
        <a:p>
          <a:endParaRPr lang="ru-RU"/>
        </a:p>
      </dgm:t>
    </dgm:pt>
    <dgm:pt modelId="{DE718699-81B9-4E4E-B643-E5BC091DFB6F}" type="pres">
      <dgm:prSet presAssocID="{0EC33B24-AD94-4468-A647-B5E084056A1F}" presName="compositeShape" presStyleCnt="0">
        <dgm:presLayoutVars>
          <dgm:dir/>
          <dgm:resizeHandles/>
        </dgm:presLayoutVars>
      </dgm:prSet>
      <dgm:spPr/>
    </dgm:pt>
    <dgm:pt modelId="{A3878621-2F6F-41FF-B07F-9D7B53601BEE}" type="pres">
      <dgm:prSet presAssocID="{0EC33B24-AD94-4468-A647-B5E084056A1F}" presName="pyramid" presStyleLbl="node1" presStyleIdx="0" presStyleCnt="1"/>
      <dgm:spPr/>
    </dgm:pt>
    <dgm:pt modelId="{2251465E-3C1F-4621-BFA5-797579544505}" type="pres">
      <dgm:prSet presAssocID="{0EC33B24-AD94-4468-A647-B5E084056A1F}" presName="theList" presStyleCnt="0"/>
      <dgm:spPr/>
    </dgm:pt>
    <dgm:pt modelId="{7DA1DB84-E95A-45B7-8CD7-59336B37EA7B}" type="pres">
      <dgm:prSet presAssocID="{A1B7DE12-3BFD-4EA7-9DCF-5BD60FE0F07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6DFD6-1EA3-469D-AD1F-5943DDF9CEED}" type="pres">
      <dgm:prSet presAssocID="{A1B7DE12-3BFD-4EA7-9DCF-5BD60FE0F07A}" presName="aSpace" presStyleCnt="0"/>
      <dgm:spPr/>
    </dgm:pt>
    <dgm:pt modelId="{F625D24B-E421-41ED-8511-D55401965E60}" type="pres">
      <dgm:prSet presAssocID="{347A189E-85C7-414C-8D82-A3F610E9B0D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A82F3-B89E-4059-98E6-BFF96760E864}" type="pres">
      <dgm:prSet presAssocID="{347A189E-85C7-414C-8D82-A3F610E9B0D2}" presName="aSpace" presStyleCnt="0"/>
      <dgm:spPr/>
    </dgm:pt>
    <dgm:pt modelId="{57A727FD-6857-4177-A1E1-CCFC565BB0F3}" type="pres">
      <dgm:prSet presAssocID="{D737AF07-F2BB-4045-92E7-2059B52D1C2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A7098-FB00-4941-8C88-4A33269B3875}" type="pres">
      <dgm:prSet presAssocID="{D737AF07-F2BB-4045-92E7-2059B52D1C27}" presName="aSpace" presStyleCnt="0"/>
      <dgm:spPr/>
    </dgm:pt>
  </dgm:ptLst>
  <dgm:cxnLst>
    <dgm:cxn modelId="{72617EF8-AAB6-47B4-9D40-C555EF4875A5}" type="presOf" srcId="{D737AF07-F2BB-4045-92E7-2059B52D1C27}" destId="{57A727FD-6857-4177-A1E1-CCFC565BB0F3}" srcOrd="0" destOrd="0" presId="urn:microsoft.com/office/officeart/2005/8/layout/pyramid2"/>
    <dgm:cxn modelId="{FCED50E4-682F-4D56-B129-8FB7145DA994}" type="presOf" srcId="{347A189E-85C7-414C-8D82-A3F610E9B0D2}" destId="{F625D24B-E421-41ED-8511-D55401965E60}" srcOrd="0" destOrd="0" presId="urn:microsoft.com/office/officeart/2005/8/layout/pyramid2"/>
    <dgm:cxn modelId="{59FD3E67-CB5A-4486-A3F2-B1DC50466987}" srcId="{0EC33B24-AD94-4468-A647-B5E084056A1F}" destId="{A1B7DE12-3BFD-4EA7-9DCF-5BD60FE0F07A}" srcOrd="0" destOrd="0" parTransId="{5CC26006-85DD-4849-9404-52B9195F7B3A}" sibTransId="{C35DA51E-82D3-4865-AD28-A96ADEDB8DFE}"/>
    <dgm:cxn modelId="{E7D2EB67-AC85-4CA1-9F33-6B5BF8733ABC}" srcId="{0EC33B24-AD94-4468-A647-B5E084056A1F}" destId="{347A189E-85C7-414C-8D82-A3F610E9B0D2}" srcOrd="1" destOrd="0" parTransId="{26AE6703-B2E6-4C3E-83A6-312DCCA9990E}" sibTransId="{9B5063AD-2378-4BE6-9B48-A90EBF43076F}"/>
    <dgm:cxn modelId="{AE37DBE3-C9DD-43C5-908C-B6ACBFFFAC9F}" type="presOf" srcId="{0EC33B24-AD94-4468-A647-B5E084056A1F}" destId="{DE718699-81B9-4E4E-B643-E5BC091DFB6F}" srcOrd="0" destOrd="0" presId="urn:microsoft.com/office/officeart/2005/8/layout/pyramid2"/>
    <dgm:cxn modelId="{F8C2EF17-34C6-4695-A7D3-DC8E3CEF9FC2}" type="presOf" srcId="{A1B7DE12-3BFD-4EA7-9DCF-5BD60FE0F07A}" destId="{7DA1DB84-E95A-45B7-8CD7-59336B37EA7B}" srcOrd="0" destOrd="0" presId="urn:microsoft.com/office/officeart/2005/8/layout/pyramid2"/>
    <dgm:cxn modelId="{243B113D-D9E8-47D6-816C-A4C3ECC61A36}" srcId="{0EC33B24-AD94-4468-A647-B5E084056A1F}" destId="{D737AF07-F2BB-4045-92E7-2059B52D1C27}" srcOrd="2" destOrd="0" parTransId="{57F74DB7-7969-4DC4-B8BF-F011E5E62794}" sibTransId="{98EB940C-6DDC-4879-8441-8AA74BB8F3C4}"/>
    <dgm:cxn modelId="{EDB4083C-735E-4407-A464-467343339284}" type="presParOf" srcId="{DE718699-81B9-4E4E-B643-E5BC091DFB6F}" destId="{A3878621-2F6F-41FF-B07F-9D7B53601BEE}" srcOrd="0" destOrd="0" presId="urn:microsoft.com/office/officeart/2005/8/layout/pyramid2"/>
    <dgm:cxn modelId="{7EC35118-25D4-4590-9D38-F2AC36EDF95E}" type="presParOf" srcId="{DE718699-81B9-4E4E-B643-E5BC091DFB6F}" destId="{2251465E-3C1F-4621-BFA5-797579544505}" srcOrd="1" destOrd="0" presId="urn:microsoft.com/office/officeart/2005/8/layout/pyramid2"/>
    <dgm:cxn modelId="{7CB6839F-4223-47FA-AE04-CCAEB9EF2416}" type="presParOf" srcId="{2251465E-3C1F-4621-BFA5-797579544505}" destId="{7DA1DB84-E95A-45B7-8CD7-59336B37EA7B}" srcOrd="0" destOrd="0" presId="urn:microsoft.com/office/officeart/2005/8/layout/pyramid2"/>
    <dgm:cxn modelId="{F0E509F8-19E5-4EAF-A93A-C95738215B9F}" type="presParOf" srcId="{2251465E-3C1F-4621-BFA5-797579544505}" destId="{4C06DFD6-1EA3-469D-AD1F-5943DDF9CEED}" srcOrd="1" destOrd="0" presId="urn:microsoft.com/office/officeart/2005/8/layout/pyramid2"/>
    <dgm:cxn modelId="{A6218979-DBE5-4CFD-9BAF-7054FD8D1ED5}" type="presParOf" srcId="{2251465E-3C1F-4621-BFA5-797579544505}" destId="{F625D24B-E421-41ED-8511-D55401965E60}" srcOrd="2" destOrd="0" presId="urn:microsoft.com/office/officeart/2005/8/layout/pyramid2"/>
    <dgm:cxn modelId="{0779692E-1115-41BA-8419-87D1BB526456}" type="presParOf" srcId="{2251465E-3C1F-4621-BFA5-797579544505}" destId="{693A82F3-B89E-4059-98E6-BFF96760E864}" srcOrd="3" destOrd="0" presId="urn:microsoft.com/office/officeart/2005/8/layout/pyramid2"/>
    <dgm:cxn modelId="{EC32328C-4840-4E77-99DA-48DD223FE6CF}" type="presParOf" srcId="{2251465E-3C1F-4621-BFA5-797579544505}" destId="{57A727FD-6857-4177-A1E1-CCFC565BB0F3}" srcOrd="4" destOrd="0" presId="urn:microsoft.com/office/officeart/2005/8/layout/pyramid2"/>
    <dgm:cxn modelId="{68BCECBE-FE04-47D7-9160-FACACDE3BF98}" type="presParOf" srcId="{2251465E-3C1F-4621-BFA5-797579544505}" destId="{FE8A7098-FB00-4941-8C88-4A33269B387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357944-3E5D-4A28-BA7B-D94FCB6550E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4FF6678-93BD-4115-9FB4-5727C1544421}">
      <dgm:prSet phldrT="[Текст]"/>
      <dgm:spPr/>
      <dgm:t>
        <a:bodyPr/>
        <a:lstStyle/>
        <a:p>
          <a:r>
            <a:rPr lang="ru-RU" dirty="0" smtClean="0"/>
            <a:t>Заведующий лабораторией</a:t>
          </a:r>
          <a:endParaRPr lang="ru-RU" dirty="0"/>
        </a:p>
      </dgm:t>
    </dgm:pt>
    <dgm:pt modelId="{DC68BE62-D023-4203-84E3-696B0B2858CD}" type="parTrans" cxnId="{441ACD88-D380-47C0-9550-FCA810515EB0}">
      <dgm:prSet/>
      <dgm:spPr/>
      <dgm:t>
        <a:bodyPr/>
        <a:lstStyle/>
        <a:p>
          <a:endParaRPr lang="ru-RU"/>
        </a:p>
      </dgm:t>
    </dgm:pt>
    <dgm:pt modelId="{096ED4A8-EF9B-469C-B971-B82F36265636}" type="sibTrans" cxnId="{441ACD88-D380-47C0-9550-FCA810515EB0}">
      <dgm:prSet/>
      <dgm:spPr/>
      <dgm:t>
        <a:bodyPr/>
        <a:lstStyle/>
        <a:p>
          <a:endParaRPr lang="ru-RU"/>
        </a:p>
      </dgm:t>
    </dgm:pt>
    <dgm:pt modelId="{7E8FD445-C4D5-4574-BCD7-5B5DD95B855B}">
      <dgm:prSet phldrT="[Текст]"/>
      <dgm:spPr/>
      <dgm:t>
        <a:bodyPr/>
        <a:lstStyle/>
        <a:p>
          <a:r>
            <a:rPr lang="ru-RU" dirty="0" smtClean="0"/>
            <a:t>Научный персонал</a:t>
          </a:r>
          <a:endParaRPr lang="ru-RU" dirty="0"/>
        </a:p>
      </dgm:t>
    </dgm:pt>
    <dgm:pt modelId="{CA51C7BD-1C9F-49A6-A738-1AF7B6E2BD5A}" type="parTrans" cxnId="{07573E33-5543-4003-AB5C-7A68F70C947F}">
      <dgm:prSet/>
      <dgm:spPr/>
      <dgm:t>
        <a:bodyPr/>
        <a:lstStyle/>
        <a:p>
          <a:endParaRPr lang="ru-RU"/>
        </a:p>
      </dgm:t>
    </dgm:pt>
    <dgm:pt modelId="{68210BAE-9BAB-4EE0-B665-36A730A46D1C}" type="sibTrans" cxnId="{07573E33-5543-4003-AB5C-7A68F70C947F}">
      <dgm:prSet/>
      <dgm:spPr/>
      <dgm:t>
        <a:bodyPr/>
        <a:lstStyle/>
        <a:p>
          <a:endParaRPr lang="ru-RU"/>
        </a:p>
      </dgm:t>
    </dgm:pt>
    <dgm:pt modelId="{3D71F005-3344-4371-9F4F-0B54D9AEAC26}">
      <dgm:prSet phldrT="[Текст]"/>
      <dgm:spPr/>
      <dgm:t>
        <a:bodyPr/>
        <a:lstStyle/>
        <a:p>
          <a:r>
            <a:rPr lang="ru-RU" dirty="0" smtClean="0"/>
            <a:t>Инженерно-технические работники</a:t>
          </a:r>
          <a:endParaRPr lang="ru-RU" dirty="0"/>
        </a:p>
      </dgm:t>
    </dgm:pt>
    <dgm:pt modelId="{A07A378E-32F2-4636-A2FE-7FAEED06AFD6}" type="parTrans" cxnId="{EC4CC930-53B1-43B5-A496-DDA5E159C0DE}">
      <dgm:prSet/>
      <dgm:spPr/>
      <dgm:t>
        <a:bodyPr/>
        <a:lstStyle/>
        <a:p>
          <a:endParaRPr lang="ru-RU"/>
        </a:p>
      </dgm:t>
    </dgm:pt>
    <dgm:pt modelId="{BC80C8D9-D9FF-47F7-A5CD-640E00DA4E4D}" type="sibTrans" cxnId="{EC4CC930-53B1-43B5-A496-DDA5E159C0DE}">
      <dgm:prSet/>
      <dgm:spPr/>
      <dgm:t>
        <a:bodyPr/>
        <a:lstStyle/>
        <a:p>
          <a:endParaRPr lang="ru-RU"/>
        </a:p>
      </dgm:t>
    </dgm:pt>
    <dgm:pt modelId="{C1981D80-E095-4D64-B9DE-D8518B481639}">
      <dgm:prSet/>
      <dgm:spPr/>
      <dgm:t>
        <a:bodyPr/>
        <a:lstStyle/>
        <a:p>
          <a:r>
            <a:rPr lang="ru-RU" dirty="0" smtClean="0"/>
            <a:t>Вспомогательный персонал</a:t>
          </a:r>
          <a:endParaRPr lang="ru-RU" dirty="0"/>
        </a:p>
      </dgm:t>
    </dgm:pt>
    <dgm:pt modelId="{6926781C-1D2D-4963-B848-3C8E4C2DEDB9}" type="parTrans" cxnId="{5FFCE53E-2748-4F87-A451-DA359CE461B8}">
      <dgm:prSet/>
      <dgm:spPr/>
      <dgm:t>
        <a:bodyPr/>
        <a:lstStyle/>
        <a:p>
          <a:endParaRPr lang="ru-RU"/>
        </a:p>
      </dgm:t>
    </dgm:pt>
    <dgm:pt modelId="{FE8B481E-6F49-45C9-9ED5-CE3FE3A34A5E}" type="sibTrans" cxnId="{5FFCE53E-2748-4F87-A451-DA359CE461B8}">
      <dgm:prSet/>
      <dgm:spPr/>
      <dgm:t>
        <a:bodyPr/>
        <a:lstStyle/>
        <a:p>
          <a:endParaRPr lang="ru-RU"/>
        </a:p>
      </dgm:t>
    </dgm:pt>
    <dgm:pt modelId="{D9F10C08-771E-4891-9ABF-86F94A1F4055}" type="pres">
      <dgm:prSet presAssocID="{9F357944-3E5D-4A28-BA7B-D94FCB6550E6}" presName="compositeShape" presStyleCnt="0">
        <dgm:presLayoutVars>
          <dgm:dir/>
          <dgm:resizeHandles/>
        </dgm:presLayoutVars>
      </dgm:prSet>
      <dgm:spPr/>
    </dgm:pt>
    <dgm:pt modelId="{9651D35E-58DD-49E1-B8EC-9BF086F6A347}" type="pres">
      <dgm:prSet presAssocID="{9F357944-3E5D-4A28-BA7B-D94FCB6550E6}" presName="pyramid" presStyleLbl="node1" presStyleIdx="0" presStyleCnt="1"/>
      <dgm:spPr/>
    </dgm:pt>
    <dgm:pt modelId="{AC269E50-97DB-4B6C-9067-7C802E031142}" type="pres">
      <dgm:prSet presAssocID="{9F357944-3E5D-4A28-BA7B-D94FCB6550E6}" presName="theList" presStyleCnt="0"/>
      <dgm:spPr/>
    </dgm:pt>
    <dgm:pt modelId="{43342C91-F3F0-444F-B08E-FC5C5922957D}" type="pres">
      <dgm:prSet presAssocID="{E4FF6678-93BD-4115-9FB4-5727C154442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3DCBF-4641-47A7-86D1-B0F67580EA09}" type="pres">
      <dgm:prSet presAssocID="{E4FF6678-93BD-4115-9FB4-5727C1544421}" presName="aSpace" presStyleCnt="0"/>
      <dgm:spPr/>
    </dgm:pt>
    <dgm:pt modelId="{CE9472C3-2650-49A9-B2C3-A1298E829168}" type="pres">
      <dgm:prSet presAssocID="{7E8FD445-C4D5-4574-BCD7-5B5DD95B855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98C0C-575E-448D-ACD1-63E3E4C4FD50}" type="pres">
      <dgm:prSet presAssocID="{7E8FD445-C4D5-4574-BCD7-5B5DD95B855B}" presName="aSpace" presStyleCnt="0"/>
      <dgm:spPr/>
    </dgm:pt>
    <dgm:pt modelId="{51BCA3D3-D43D-4619-8054-C771EA3CC0BE}" type="pres">
      <dgm:prSet presAssocID="{3D71F005-3344-4371-9F4F-0B54D9AEAC2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B491D-46CB-4E80-A656-0A33753A54C3}" type="pres">
      <dgm:prSet presAssocID="{3D71F005-3344-4371-9F4F-0B54D9AEAC26}" presName="aSpace" presStyleCnt="0"/>
      <dgm:spPr/>
    </dgm:pt>
    <dgm:pt modelId="{7232F7DD-8EC5-42CC-9F93-2B14C757FA2D}" type="pres">
      <dgm:prSet presAssocID="{C1981D80-E095-4D64-B9DE-D8518B48163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FD641-4FFA-40DA-932E-83A4F696F571}" type="pres">
      <dgm:prSet presAssocID="{C1981D80-E095-4D64-B9DE-D8518B481639}" presName="aSpace" presStyleCnt="0"/>
      <dgm:spPr/>
    </dgm:pt>
  </dgm:ptLst>
  <dgm:cxnLst>
    <dgm:cxn modelId="{07573E33-5543-4003-AB5C-7A68F70C947F}" srcId="{9F357944-3E5D-4A28-BA7B-D94FCB6550E6}" destId="{7E8FD445-C4D5-4574-BCD7-5B5DD95B855B}" srcOrd="1" destOrd="0" parTransId="{CA51C7BD-1C9F-49A6-A738-1AF7B6E2BD5A}" sibTransId="{68210BAE-9BAB-4EE0-B665-36A730A46D1C}"/>
    <dgm:cxn modelId="{F4612E49-2C1E-4D6C-8B8D-0DCCE09A4906}" type="presOf" srcId="{9F357944-3E5D-4A28-BA7B-D94FCB6550E6}" destId="{D9F10C08-771E-4891-9ABF-86F94A1F4055}" srcOrd="0" destOrd="0" presId="urn:microsoft.com/office/officeart/2005/8/layout/pyramid2"/>
    <dgm:cxn modelId="{4E73C7BD-BBFD-4A1B-BEDA-0C4F13695CA6}" type="presOf" srcId="{3D71F005-3344-4371-9F4F-0B54D9AEAC26}" destId="{51BCA3D3-D43D-4619-8054-C771EA3CC0BE}" srcOrd="0" destOrd="0" presId="urn:microsoft.com/office/officeart/2005/8/layout/pyramid2"/>
    <dgm:cxn modelId="{441ACD88-D380-47C0-9550-FCA810515EB0}" srcId="{9F357944-3E5D-4A28-BA7B-D94FCB6550E6}" destId="{E4FF6678-93BD-4115-9FB4-5727C1544421}" srcOrd="0" destOrd="0" parTransId="{DC68BE62-D023-4203-84E3-696B0B2858CD}" sibTransId="{096ED4A8-EF9B-469C-B971-B82F36265636}"/>
    <dgm:cxn modelId="{02E77953-4E48-405B-91A3-5B48CCA3C825}" type="presOf" srcId="{7E8FD445-C4D5-4574-BCD7-5B5DD95B855B}" destId="{CE9472C3-2650-49A9-B2C3-A1298E829168}" srcOrd="0" destOrd="0" presId="urn:microsoft.com/office/officeart/2005/8/layout/pyramid2"/>
    <dgm:cxn modelId="{D6915FB5-8AC6-4098-A1D6-1D4FB52315A5}" type="presOf" srcId="{E4FF6678-93BD-4115-9FB4-5727C1544421}" destId="{43342C91-F3F0-444F-B08E-FC5C5922957D}" srcOrd="0" destOrd="0" presId="urn:microsoft.com/office/officeart/2005/8/layout/pyramid2"/>
    <dgm:cxn modelId="{5FFCE53E-2748-4F87-A451-DA359CE461B8}" srcId="{9F357944-3E5D-4A28-BA7B-D94FCB6550E6}" destId="{C1981D80-E095-4D64-B9DE-D8518B481639}" srcOrd="3" destOrd="0" parTransId="{6926781C-1D2D-4963-B848-3C8E4C2DEDB9}" sibTransId="{FE8B481E-6F49-45C9-9ED5-CE3FE3A34A5E}"/>
    <dgm:cxn modelId="{ED9A0398-F8B6-49A9-A159-0FD3AFAAF257}" type="presOf" srcId="{C1981D80-E095-4D64-B9DE-D8518B481639}" destId="{7232F7DD-8EC5-42CC-9F93-2B14C757FA2D}" srcOrd="0" destOrd="0" presId="urn:microsoft.com/office/officeart/2005/8/layout/pyramid2"/>
    <dgm:cxn modelId="{EC4CC930-53B1-43B5-A496-DDA5E159C0DE}" srcId="{9F357944-3E5D-4A28-BA7B-D94FCB6550E6}" destId="{3D71F005-3344-4371-9F4F-0B54D9AEAC26}" srcOrd="2" destOrd="0" parTransId="{A07A378E-32F2-4636-A2FE-7FAEED06AFD6}" sibTransId="{BC80C8D9-D9FF-47F7-A5CD-640E00DA4E4D}"/>
    <dgm:cxn modelId="{8EC6D868-1741-4425-AD3F-1606830E3516}" type="presParOf" srcId="{D9F10C08-771E-4891-9ABF-86F94A1F4055}" destId="{9651D35E-58DD-49E1-B8EC-9BF086F6A347}" srcOrd="0" destOrd="0" presId="urn:microsoft.com/office/officeart/2005/8/layout/pyramid2"/>
    <dgm:cxn modelId="{6358CF7A-241C-41C8-B5B2-BCDDDCFD11D9}" type="presParOf" srcId="{D9F10C08-771E-4891-9ABF-86F94A1F4055}" destId="{AC269E50-97DB-4B6C-9067-7C802E031142}" srcOrd="1" destOrd="0" presId="urn:microsoft.com/office/officeart/2005/8/layout/pyramid2"/>
    <dgm:cxn modelId="{151330C0-8169-4141-A3A4-C60E1B8D1F44}" type="presParOf" srcId="{AC269E50-97DB-4B6C-9067-7C802E031142}" destId="{43342C91-F3F0-444F-B08E-FC5C5922957D}" srcOrd="0" destOrd="0" presId="urn:microsoft.com/office/officeart/2005/8/layout/pyramid2"/>
    <dgm:cxn modelId="{8028F6E9-C035-451D-A654-21DF8FA85178}" type="presParOf" srcId="{AC269E50-97DB-4B6C-9067-7C802E031142}" destId="{7933DCBF-4641-47A7-86D1-B0F67580EA09}" srcOrd="1" destOrd="0" presId="urn:microsoft.com/office/officeart/2005/8/layout/pyramid2"/>
    <dgm:cxn modelId="{3508CE12-4A34-4B32-8B83-99CF62DBA0B4}" type="presParOf" srcId="{AC269E50-97DB-4B6C-9067-7C802E031142}" destId="{CE9472C3-2650-49A9-B2C3-A1298E829168}" srcOrd="2" destOrd="0" presId="urn:microsoft.com/office/officeart/2005/8/layout/pyramid2"/>
    <dgm:cxn modelId="{8CA7EFD8-7460-41E8-8568-ED4BA539E11E}" type="presParOf" srcId="{AC269E50-97DB-4B6C-9067-7C802E031142}" destId="{E0F98C0C-575E-448D-ACD1-63E3E4C4FD50}" srcOrd="3" destOrd="0" presId="urn:microsoft.com/office/officeart/2005/8/layout/pyramid2"/>
    <dgm:cxn modelId="{33853372-8884-43E0-A636-2367AFBBE6C3}" type="presParOf" srcId="{AC269E50-97DB-4B6C-9067-7C802E031142}" destId="{51BCA3D3-D43D-4619-8054-C771EA3CC0BE}" srcOrd="4" destOrd="0" presId="urn:microsoft.com/office/officeart/2005/8/layout/pyramid2"/>
    <dgm:cxn modelId="{A372B2C8-5A07-4B51-A578-D73789E5BA8B}" type="presParOf" srcId="{AC269E50-97DB-4B6C-9067-7C802E031142}" destId="{255B491D-46CB-4E80-A656-0A33753A54C3}" srcOrd="5" destOrd="0" presId="urn:microsoft.com/office/officeart/2005/8/layout/pyramid2"/>
    <dgm:cxn modelId="{A35036D1-4947-4357-960F-08F338C38F0D}" type="presParOf" srcId="{AC269E50-97DB-4B6C-9067-7C802E031142}" destId="{7232F7DD-8EC5-42CC-9F93-2B14C757FA2D}" srcOrd="6" destOrd="0" presId="urn:microsoft.com/office/officeart/2005/8/layout/pyramid2"/>
    <dgm:cxn modelId="{DBC5E92E-0EEB-49DD-8B80-BD1B7FCCD9B5}" type="presParOf" srcId="{AC269E50-97DB-4B6C-9067-7C802E031142}" destId="{691FD641-4FFA-40DA-932E-83A4F696F57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FED01E-8960-4FE4-BB73-584BD11A4F5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D717459B-D7E8-4686-A27A-648DDA8BBA36}">
      <dgm:prSet phldrT="[Текст]"/>
      <dgm:spPr/>
      <dgm:t>
        <a:bodyPr/>
        <a:lstStyle/>
        <a:p>
          <a:r>
            <a:rPr lang="en-US" dirty="0" smtClean="0"/>
            <a:t>Ph.D.</a:t>
          </a:r>
        </a:p>
        <a:p>
          <a:r>
            <a:rPr lang="en-US" dirty="0" smtClean="0"/>
            <a:t>(Sc.D.)</a:t>
          </a:r>
          <a:endParaRPr lang="ru-RU" dirty="0"/>
        </a:p>
      </dgm:t>
    </dgm:pt>
    <dgm:pt modelId="{F066BB29-C7E0-4805-B99B-4AD2A9CF9742}" type="parTrans" cxnId="{1565E799-6F87-43D9-B4AE-4DB2DFBE658B}">
      <dgm:prSet/>
      <dgm:spPr/>
      <dgm:t>
        <a:bodyPr/>
        <a:lstStyle/>
        <a:p>
          <a:endParaRPr lang="ru-RU"/>
        </a:p>
      </dgm:t>
    </dgm:pt>
    <dgm:pt modelId="{9C65023A-75C1-480C-82EE-DCF9D16437FF}" type="sibTrans" cxnId="{1565E799-6F87-43D9-B4AE-4DB2DFBE658B}">
      <dgm:prSet/>
      <dgm:spPr/>
      <dgm:t>
        <a:bodyPr/>
        <a:lstStyle/>
        <a:p>
          <a:endParaRPr lang="ru-RU"/>
        </a:p>
      </dgm:t>
    </dgm:pt>
    <dgm:pt modelId="{4C14BDBD-E8B5-40E0-8E8E-F90AA4003228}">
      <dgm:prSet phldrT="[Текст]"/>
      <dgm:spPr/>
      <dgm:t>
        <a:bodyPr/>
        <a:lstStyle/>
        <a:p>
          <a:r>
            <a:rPr lang="en-US" dirty="0" smtClean="0"/>
            <a:t>D.D. (Th.D.)</a:t>
          </a:r>
          <a:endParaRPr lang="ru-RU" dirty="0"/>
        </a:p>
      </dgm:t>
    </dgm:pt>
    <dgm:pt modelId="{357363B7-B6D8-4C93-8D61-44AA050A9E54}" type="parTrans" cxnId="{259FC647-6EA6-4977-9D27-C35F2E1FC717}">
      <dgm:prSet/>
      <dgm:spPr/>
      <dgm:t>
        <a:bodyPr/>
        <a:lstStyle/>
        <a:p>
          <a:endParaRPr lang="ru-RU"/>
        </a:p>
      </dgm:t>
    </dgm:pt>
    <dgm:pt modelId="{B7F022B0-029D-49FE-BF83-3A5F1065E0AF}" type="sibTrans" cxnId="{259FC647-6EA6-4977-9D27-C35F2E1FC717}">
      <dgm:prSet/>
      <dgm:spPr/>
      <dgm:t>
        <a:bodyPr/>
        <a:lstStyle/>
        <a:p>
          <a:endParaRPr lang="ru-RU"/>
        </a:p>
      </dgm:t>
    </dgm:pt>
    <dgm:pt modelId="{4143D352-F2E6-4CE4-B559-4ABACD78D9FA}">
      <dgm:prSet phldrT="[Текст]"/>
      <dgm:spPr/>
      <dgm:t>
        <a:bodyPr/>
        <a:lstStyle/>
        <a:p>
          <a:r>
            <a:rPr lang="en-US" dirty="0" smtClean="0"/>
            <a:t>M.D.</a:t>
          </a:r>
          <a:endParaRPr lang="ru-RU" dirty="0"/>
        </a:p>
      </dgm:t>
    </dgm:pt>
    <dgm:pt modelId="{785936EC-3486-48C6-AFB2-04F628D5AB6D}" type="parTrans" cxnId="{D886472E-DDBD-409F-A644-DEB9321F6B00}">
      <dgm:prSet/>
      <dgm:spPr/>
      <dgm:t>
        <a:bodyPr/>
        <a:lstStyle/>
        <a:p>
          <a:endParaRPr lang="ru-RU"/>
        </a:p>
      </dgm:t>
    </dgm:pt>
    <dgm:pt modelId="{01E208E1-112D-4DF4-863B-E859F20657EB}" type="sibTrans" cxnId="{D886472E-DDBD-409F-A644-DEB9321F6B00}">
      <dgm:prSet/>
      <dgm:spPr/>
      <dgm:t>
        <a:bodyPr/>
        <a:lstStyle/>
        <a:p>
          <a:endParaRPr lang="ru-RU"/>
        </a:p>
      </dgm:t>
    </dgm:pt>
    <dgm:pt modelId="{1202AF0F-0372-470C-A06B-542F2721099F}" type="pres">
      <dgm:prSet presAssocID="{38FED01E-8960-4FE4-BB73-584BD11A4F52}" presName="compositeShape" presStyleCnt="0">
        <dgm:presLayoutVars>
          <dgm:chMax val="7"/>
          <dgm:dir/>
          <dgm:resizeHandles val="exact"/>
        </dgm:presLayoutVars>
      </dgm:prSet>
      <dgm:spPr/>
    </dgm:pt>
    <dgm:pt modelId="{7E6453AC-2515-494D-AFBA-16971B0B66F8}" type="pres">
      <dgm:prSet presAssocID="{38FED01E-8960-4FE4-BB73-584BD11A4F52}" presName="wedge1" presStyleLbl="node1" presStyleIdx="0" presStyleCnt="3"/>
      <dgm:spPr/>
      <dgm:t>
        <a:bodyPr/>
        <a:lstStyle/>
        <a:p>
          <a:endParaRPr lang="ru-RU"/>
        </a:p>
      </dgm:t>
    </dgm:pt>
    <dgm:pt modelId="{4CDDC769-6801-4FC0-A402-6A5273FCEAD2}" type="pres">
      <dgm:prSet presAssocID="{38FED01E-8960-4FE4-BB73-584BD11A4F5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3A4FA-0994-49BF-AFA7-6F8D4331BF07}" type="pres">
      <dgm:prSet presAssocID="{38FED01E-8960-4FE4-BB73-584BD11A4F52}" presName="wedge2" presStyleLbl="node1" presStyleIdx="1" presStyleCnt="3"/>
      <dgm:spPr/>
      <dgm:t>
        <a:bodyPr/>
        <a:lstStyle/>
        <a:p>
          <a:endParaRPr lang="ru-RU"/>
        </a:p>
      </dgm:t>
    </dgm:pt>
    <dgm:pt modelId="{B0EEE585-1CCB-4552-A407-6001975688EB}" type="pres">
      <dgm:prSet presAssocID="{38FED01E-8960-4FE4-BB73-584BD11A4F5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4C1B8-159F-4C5C-99D0-E2B3979F7BD1}" type="pres">
      <dgm:prSet presAssocID="{38FED01E-8960-4FE4-BB73-584BD11A4F52}" presName="wedge3" presStyleLbl="node1" presStyleIdx="2" presStyleCnt="3"/>
      <dgm:spPr/>
      <dgm:t>
        <a:bodyPr/>
        <a:lstStyle/>
        <a:p>
          <a:endParaRPr lang="ru-RU"/>
        </a:p>
      </dgm:t>
    </dgm:pt>
    <dgm:pt modelId="{36660E5F-9726-4F06-B95C-64160520DD0D}" type="pres">
      <dgm:prSet presAssocID="{38FED01E-8960-4FE4-BB73-584BD11A4F5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5E799-6F87-43D9-B4AE-4DB2DFBE658B}" srcId="{38FED01E-8960-4FE4-BB73-584BD11A4F52}" destId="{D717459B-D7E8-4686-A27A-648DDA8BBA36}" srcOrd="0" destOrd="0" parTransId="{F066BB29-C7E0-4805-B99B-4AD2A9CF9742}" sibTransId="{9C65023A-75C1-480C-82EE-DCF9D16437FF}"/>
    <dgm:cxn modelId="{A003F3D0-6765-457C-9073-12122A3AEA3D}" type="presOf" srcId="{4143D352-F2E6-4CE4-B559-4ABACD78D9FA}" destId="{9FF4C1B8-159F-4C5C-99D0-E2B3979F7BD1}" srcOrd="0" destOrd="0" presId="urn:microsoft.com/office/officeart/2005/8/layout/chart3"/>
    <dgm:cxn modelId="{F5199AF1-0D7F-4189-B47D-64E6071BF581}" type="presOf" srcId="{D717459B-D7E8-4686-A27A-648DDA8BBA36}" destId="{4CDDC769-6801-4FC0-A402-6A5273FCEAD2}" srcOrd="1" destOrd="0" presId="urn:microsoft.com/office/officeart/2005/8/layout/chart3"/>
    <dgm:cxn modelId="{5B94C095-0806-43DC-A0C7-8EE24975006A}" type="presOf" srcId="{38FED01E-8960-4FE4-BB73-584BD11A4F52}" destId="{1202AF0F-0372-470C-A06B-542F2721099F}" srcOrd="0" destOrd="0" presId="urn:microsoft.com/office/officeart/2005/8/layout/chart3"/>
    <dgm:cxn modelId="{F5BCB241-BA77-4B8F-97DE-5F32A53E9DCE}" type="presOf" srcId="{4143D352-F2E6-4CE4-B559-4ABACD78D9FA}" destId="{36660E5F-9726-4F06-B95C-64160520DD0D}" srcOrd="1" destOrd="0" presId="urn:microsoft.com/office/officeart/2005/8/layout/chart3"/>
    <dgm:cxn modelId="{CAE99B5E-2AD7-47E8-A654-F35CA190DFCD}" type="presOf" srcId="{4C14BDBD-E8B5-40E0-8E8E-F90AA4003228}" destId="{7D23A4FA-0994-49BF-AFA7-6F8D4331BF07}" srcOrd="0" destOrd="0" presId="urn:microsoft.com/office/officeart/2005/8/layout/chart3"/>
    <dgm:cxn modelId="{A75ECDC9-3E43-4F6D-956C-AAC63F4718D0}" type="presOf" srcId="{D717459B-D7E8-4686-A27A-648DDA8BBA36}" destId="{7E6453AC-2515-494D-AFBA-16971B0B66F8}" srcOrd="0" destOrd="0" presId="urn:microsoft.com/office/officeart/2005/8/layout/chart3"/>
    <dgm:cxn modelId="{D886472E-DDBD-409F-A644-DEB9321F6B00}" srcId="{38FED01E-8960-4FE4-BB73-584BD11A4F52}" destId="{4143D352-F2E6-4CE4-B559-4ABACD78D9FA}" srcOrd="2" destOrd="0" parTransId="{785936EC-3486-48C6-AFB2-04F628D5AB6D}" sibTransId="{01E208E1-112D-4DF4-863B-E859F20657EB}"/>
    <dgm:cxn modelId="{259FC647-6EA6-4977-9D27-C35F2E1FC717}" srcId="{38FED01E-8960-4FE4-BB73-584BD11A4F52}" destId="{4C14BDBD-E8B5-40E0-8E8E-F90AA4003228}" srcOrd="1" destOrd="0" parTransId="{357363B7-B6D8-4C93-8D61-44AA050A9E54}" sibTransId="{B7F022B0-029D-49FE-BF83-3A5F1065E0AF}"/>
    <dgm:cxn modelId="{E987C3D8-B5FC-4DBB-9C98-89D99F1E3024}" type="presOf" srcId="{4C14BDBD-E8B5-40E0-8E8E-F90AA4003228}" destId="{B0EEE585-1CCB-4552-A407-6001975688EB}" srcOrd="1" destOrd="0" presId="urn:microsoft.com/office/officeart/2005/8/layout/chart3"/>
    <dgm:cxn modelId="{2F1CAA47-2F2B-4D62-8C61-D97C83570F10}" type="presParOf" srcId="{1202AF0F-0372-470C-A06B-542F2721099F}" destId="{7E6453AC-2515-494D-AFBA-16971B0B66F8}" srcOrd="0" destOrd="0" presId="urn:microsoft.com/office/officeart/2005/8/layout/chart3"/>
    <dgm:cxn modelId="{AA32C798-8C68-4E6A-9723-53A2836A659F}" type="presParOf" srcId="{1202AF0F-0372-470C-A06B-542F2721099F}" destId="{4CDDC769-6801-4FC0-A402-6A5273FCEAD2}" srcOrd="1" destOrd="0" presId="urn:microsoft.com/office/officeart/2005/8/layout/chart3"/>
    <dgm:cxn modelId="{BA25208E-EE36-4C94-9C1C-395E786F56C2}" type="presParOf" srcId="{1202AF0F-0372-470C-A06B-542F2721099F}" destId="{7D23A4FA-0994-49BF-AFA7-6F8D4331BF07}" srcOrd="2" destOrd="0" presId="urn:microsoft.com/office/officeart/2005/8/layout/chart3"/>
    <dgm:cxn modelId="{976C75D2-FC8B-4932-AE8C-D207DADFAEB2}" type="presParOf" srcId="{1202AF0F-0372-470C-A06B-542F2721099F}" destId="{B0EEE585-1CCB-4552-A407-6001975688EB}" srcOrd="3" destOrd="0" presId="urn:microsoft.com/office/officeart/2005/8/layout/chart3"/>
    <dgm:cxn modelId="{CECA6EE5-E426-4388-8C12-E99E095F500D}" type="presParOf" srcId="{1202AF0F-0372-470C-A06B-542F2721099F}" destId="{9FF4C1B8-159F-4C5C-99D0-E2B3979F7BD1}" srcOrd="4" destOrd="0" presId="urn:microsoft.com/office/officeart/2005/8/layout/chart3"/>
    <dgm:cxn modelId="{2EA8A189-A649-46C9-BD1E-9CB2CB8AC9C3}" type="presParOf" srcId="{1202AF0F-0372-470C-A06B-542F2721099F}" destId="{36660E5F-9726-4F06-B95C-64160520DD0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3F251-91CD-4CB1-B0B1-C3CB15E08D2B}">
      <dsp:nvSpPr>
        <dsp:cNvPr id="0" name=""/>
        <dsp:cNvSpPr/>
      </dsp:nvSpPr>
      <dsp:spPr>
        <a:xfrm>
          <a:off x="145943" y="0"/>
          <a:ext cx="4262967" cy="42629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3B0C1-CA73-40D7-B0BE-205342F95B51}">
      <dsp:nvSpPr>
        <dsp:cNvPr id="0" name=""/>
        <dsp:cNvSpPr/>
      </dsp:nvSpPr>
      <dsp:spPr>
        <a:xfrm>
          <a:off x="2277427" y="426713"/>
          <a:ext cx="2770928" cy="7576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научное познание</a:t>
          </a:r>
          <a:endParaRPr lang="ru-RU" sz="1800" kern="1200" dirty="0"/>
        </a:p>
      </dsp:txBody>
      <dsp:txXfrm>
        <a:off x="2314414" y="463700"/>
        <a:ext cx="2696954" cy="683701"/>
      </dsp:txXfrm>
    </dsp:sp>
    <dsp:sp modelId="{B14581F5-89B0-4938-B243-5A430FCE8D2E}">
      <dsp:nvSpPr>
        <dsp:cNvPr id="0" name=""/>
        <dsp:cNvSpPr/>
      </dsp:nvSpPr>
      <dsp:spPr>
        <a:xfrm>
          <a:off x="2277427" y="1279098"/>
          <a:ext cx="2770928" cy="7576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мировоззренческое познание</a:t>
          </a:r>
          <a:endParaRPr lang="ru-RU" sz="1800" kern="1200" dirty="0"/>
        </a:p>
      </dsp:txBody>
      <dsp:txXfrm>
        <a:off x="2314414" y="1316085"/>
        <a:ext cx="2696954" cy="683701"/>
      </dsp:txXfrm>
    </dsp:sp>
    <dsp:sp modelId="{A28177A1-FAD2-4D7F-A0EA-DABE3FF1A7F1}">
      <dsp:nvSpPr>
        <dsp:cNvPr id="0" name=""/>
        <dsp:cNvSpPr/>
      </dsp:nvSpPr>
      <dsp:spPr>
        <a:xfrm>
          <a:off x="2277427" y="2131483"/>
          <a:ext cx="2770928" cy="7576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практическое познание</a:t>
          </a:r>
          <a:endParaRPr lang="ru-RU" sz="1800" kern="1200" dirty="0"/>
        </a:p>
      </dsp:txBody>
      <dsp:txXfrm>
        <a:off x="2314414" y="2168470"/>
        <a:ext cx="2696954" cy="683701"/>
      </dsp:txXfrm>
    </dsp:sp>
    <dsp:sp modelId="{BBA21D2F-4443-46A7-B817-54227AB75689}">
      <dsp:nvSpPr>
        <dsp:cNvPr id="0" name=""/>
        <dsp:cNvSpPr/>
      </dsp:nvSpPr>
      <dsp:spPr>
        <a:xfrm>
          <a:off x="2277427" y="2983868"/>
          <a:ext cx="2770928" cy="7576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животное познание</a:t>
          </a:r>
          <a:endParaRPr lang="ru-RU" sz="1800" kern="1200" dirty="0"/>
        </a:p>
      </dsp:txBody>
      <dsp:txXfrm>
        <a:off x="2314414" y="3020855"/>
        <a:ext cx="2696954" cy="683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E807D-DF6A-44FB-8EE4-4F30CCB98CFC}">
      <dsp:nvSpPr>
        <dsp:cNvPr id="0" name=""/>
        <dsp:cNvSpPr/>
      </dsp:nvSpPr>
      <dsp:spPr>
        <a:xfrm>
          <a:off x="0" y="175577"/>
          <a:ext cx="4165599" cy="501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сознание</a:t>
          </a:r>
          <a:endParaRPr lang="ru-RU" sz="2800" kern="1200" dirty="0"/>
        </a:p>
      </dsp:txBody>
      <dsp:txXfrm>
        <a:off x="14693" y="190270"/>
        <a:ext cx="4136213" cy="472264"/>
      </dsp:txXfrm>
    </dsp:sp>
    <dsp:sp modelId="{AC38FDEF-59C1-4F12-8CCB-9DAD0DCB58BB}">
      <dsp:nvSpPr>
        <dsp:cNvPr id="0" name=""/>
        <dsp:cNvSpPr/>
      </dsp:nvSpPr>
      <dsp:spPr>
        <a:xfrm>
          <a:off x="0" y="767524"/>
          <a:ext cx="501650" cy="5016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AC69E-AE98-4211-B4ED-9E89A4498518}">
      <dsp:nvSpPr>
        <dsp:cNvPr id="0" name=""/>
        <dsp:cNvSpPr/>
      </dsp:nvSpPr>
      <dsp:spPr>
        <a:xfrm>
          <a:off x="531749" y="767524"/>
          <a:ext cx="3633851" cy="5016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мировоззрение</a:t>
          </a:r>
          <a:endParaRPr lang="ru-RU" sz="1600" kern="1200" dirty="0"/>
        </a:p>
      </dsp:txBody>
      <dsp:txXfrm>
        <a:off x="556242" y="792017"/>
        <a:ext cx="3584865" cy="452664"/>
      </dsp:txXfrm>
    </dsp:sp>
    <dsp:sp modelId="{931A15B0-21A2-46BF-83E0-487AEB82153A}">
      <dsp:nvSpPr>
        <dsp:cNvPr id="0" name=""/>
        <dsp:cNvSpPr/>
      </dsp:nvSpPr>
      <dsp:spPr>
        <a:xfrm>
          <a:off x="0" y="1329372"/>
          <a:ext cx="501650" cy="5016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7867B-CDA6-4B26-A08E-FCDA9ADAF405}">
      <dsp:nvSpPr>
        <dsp:cNvPr id="0" name=""/>
        <dsp:cNvSpPr/>
      </dsp:nvSpPr>
      <dsp:spPr>
        <a:xfrm>
          <a:off x="531749" y="1329372"/>
          <a:ext cx="3633851" cy="5016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не-мировоззрение</a:t>
          </a:r>
          <a:endParaRPr lang="ru-RU" sz="1600" kern="1200" dirty="0"/>
        </a:p>
      </dsp:txBody>
      <dsp:txXfrm>
        <a:off x="556242" y="1353865"/>
        <a:ext cx="3584865" cy="452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11A78-C21A-4B08-AC02-BF429EA4B0AE}">
      <dsp:nvSpPr>
        <dsp:cNvPr id="0" name=""/>
        <dsp:cNvSpPr/>
      </dsp:nvSpPr>
      <dsp:spPr>
        <a:xfrm>
          <a:off x="-4591063" y="-703910"/>
          <a:ext cx="5468929" cy="5468929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81208-1ABB-4520-9D80-BC04C49C2832}">
      <dsp:nvSpPr>
        <dsp:cNvPr id="0" name=""/>
        <dsp:cNvSpPr/>
      </dsp:nvSpPr>
      <dsp:spPr>
        <a:xfrm>
          <a:off x="564584" y="406110"/>
          <a:ext cx="6668750" cy="81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70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философское сознание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(вместе с этикой и эстетикой)</a:t>
          </a:r>
          <a:endParaRPr lang="ru-RU" sz="2100" kern="1200" dirty="0"/>
        </a:p>
      </dsp:txBody>
      <dsp:txXfrm>
        <a:off x="564584" y="406110"/>
        <a:ext cx="6668750" cy="812221"/>
      </dsp:txXfrm>
    </dsp:sp>
    <dsp:sp modelId="{91D07A30-AC59-4582-A899-4FFC5F0731A8}">
      <dsp:nvSpPr>
        <dsp:cNvPr id="0" name=""/>
        <dsp:cNvSpPr/>
      </dsp:nvSpPr>
      <dsp:spPr>
        <a:xfrm>
          <a:off x="56945" y="304583"/>
          <a:ext cx="1015277" cy="1015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949BE-B072-4AD2-B326-52EB30CE8A27}">
      <dsp:nvSpPr>
        <dsp:cNvPr id="0" name=""/>
        <dsp:cNvSpPr/>
      </dsp:nvSpPr>
      <dsp:spPr>
        <a:xfrm>
          <a:off x="859826" y="1624443"/>
          <a:ext cx="6373508" cy="81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70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религиозное (теологическое) сознание</a:t>
          </a:r>
          <a:endParaRPr lang="ru-RU" sz="2100" kern="1200" dirty="0"/>
        </a:p>
      </dsp:txBody>
      <dsp:txXfrm>
        <a:off x="859826" y="1624443"/>
        <a:ext cx="6373508" cy="812221"/>
      </dsp:txXfrm>
    </dsp:sp>
    <dsp:sp modelId="{295BEBD1-90A9-48DA-B641-E198664C4DA1}">
      <dsp:nvSpPr>
        <dsp:cNvPr id="0" name=""/>
        <dsp:cNvSpPr/>
      </dsp:nvSpPr>
      <dsp:spPr>
        <a:xfrm>
          <a:off x="352188" y="1522915"/>
          <a:ext cx="1015277" cy="1015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2D956-9EA1-4F74-AA10-0827F453928B}">
      <dsp:nvSpPr>
        <dsp:cNvPr id="0" name=""/>
        <dsp:cNvSpPr/>
      </dsp:nvSpPr>
      <dsp:spPr>
        <a:xfrm>
          <a:off x="564584" y="2842775"/>
          <a:ext cx="6668750" cy="812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70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мифологическое сознание</a:t>
          </a:r>
          <a:endParaRPr lang="ru-RU" sz="2100" kern="1200" dirty="0"/>
        </a:p>
      </dsp:txBody>
      <dsp:txXfrm>
        <a:off x="564584" y="2842775"/>
        <a:ext cx="6668750" cy="812221"/>
      </dsp:txXfrm>
    </dsp:sp>
    <dsp:sp modelId="{D6641DFD-7731-41D9-A2CD-4D0F53285EB9}">
      <dsp:nvSpPr>
        <dsp:cNvPr id="0" name=""/>
        <dsp:cNvSpPr/>
      </dsp:nvSpPr>
      <dsp:spPr>
        <a:xfrm>
          <a:off x="56945" y="2741247"/>
          <a:ext cx="1015277" cy="1015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61E87-9ED2-411E-99C8-478FB1AB95E4}">
      <dsp:nvSpPr>
        <dsp:cNvPr id="0" name=""/>
        <dsp:cNvSpPr/>
      </dsp:nvSpPr>
      <dsp:spPr>
        <a:xfrm rot="16200000">
          <a:off x="312473" y="-312473"/>
          <a:ext cx="2110316" cy="27352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паранаука</a:t>
          </a:r>
          <a:endParaRPr lang="ru-RU" sz="1900" kern="1200" dirty="0"/>
        </a:p>
      </dsp:txBody>
      <dsp:txXfrm rot="5400000">
        <a:off x="0" y="0"/>
        <a:ext cx="2735262" cy="1582737"/>
      </dsp:txXfrm>
    </dsp:sp>
    <dsp:sp modelId="{AD218148-A1AB-4A80-8C1A-6FA3258BF54F}">
      <dsp:nvSpPr>
        <dsp:cNvPr id="0" name=""/>
        <dsp:cNvSpPr/>
      </dsp:nvSpPr>
      <dsp:spPr>
        <a:xfrm>
          <a:off x="2735262" y="0"/>
          <a:ext cx="2735262" cy="21103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экстранаука</a:t>
          </a:r>
          <a:endParaRPr lang="ru-RU" sz="1900" kern="1200" dirty="0"/>
        </a:p>
      </dsp:txBody>
      <dsp:txXfrm>
        <a:off x="2735262" y="0"/>
        <a:ext cx="2735262" cy="1582737"/>
      </dsp:txXfrm>
    </dsp:sp>
    <dsp:sp modelId="{A975B300-7A14-47CA-A681-7158B8580B7E}">
      <dsp:nvSpPr>
        <dsp:cNvPr id="0" name=""/>
        <dsp:cNvSpPr/>
      </dsp:nvSpPr>
      <dsp:spPr>
        <a:xfrm rot="10800000">
          <a:off x="0" y="2110316"/>
          <a:ext cx="2735262" cy="21103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лженаука</a:t>
          </a:r>
          <a:endParaRPr lang="ru-RU" sz="1900" kern="1200" dirty="0"/>
        </a:p>
      </dsp:txBody>
      <dsp:txXfrm rot="10800000">
        <a:off x="0" y="2637895"/>
        <a:ext cx="2735262" cy="1582737"/>
      </dsp:txXfrm>
    </dsp:sp>
    <dsp:sp modelId="{5B9B4E03-2E79-4759-9C32-5800E104E973}">
      <dsp:nvSpPr>
        <dsp:cNvPr id="0" name=""/>
        <dsp:cNvSpPr/>
      </dsp:nvSpPr>
      <dsp:spPr>
        <a:xfrm rot="5400000">
          <a:off x="3047735" y="1797843"/>
          <a:ext cx="2110316" cy="27352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квазинаука</a:t>
          </a:r>
          <a:endParaRPr lang="ru-RU" sz="1900" kern="1200" dirty="0"/>
        </a:p>
      </dsp:txBody>
      <dsp:txXfrm rot="-5400000">
        <a:off x="2735263" y="2637895"/>
        <a:ext cx="2735262" cy="1582737"/>
      </dsp:txXfrm>
    </dsp:sp>
    <dsp:sp modelId="{F2D24A41-8E96-44CE-ABAD-D8644B220142}">
      <dsp:nvSpPr>
        <dsp:cNvPr id="0" name=""/>
        <dsp:cNvSpPr/>
      </dsp:nvSpPr>
      <dsp:spPr>
        <a:xfrm>
          <a:off x="1914683" y="1582737"/>
          <a:ext cx="1641157" cy="105515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девиантная</a:t>
          </a:r>
          <a:r>
            <a:rPr lang="ru-RU" sz="1900" kern="1200" dirty="0" smtClean="0"/>
            <a:t> наука</a:t>
          </a:r>
          <a:endParaRPr lang="ru-RU" sz="1900" kern="1200" dirty="0"/>
        </a:p>
      </dsp:txBody>
      <dsp:txXfrm>
        <a:off x="1966192" y="1634246"/>
        <a:ext cx="1538139" cy="952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78621-2F6F-41FF-B07F-9D7B53601BEE}">
      <dsp:nvSpPr>
        <dsp:cNvPr id="0" name=""/>
        <dsp:cNvSpPr/>
      </dsp:nvSpPr>
      <dsp:spPr>
        <a:xfrm>
          <a:off x="423187" y="0"/>
          <a:ext cx="3776662" cy="37766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1DB84-E95A-45B7-8CD7-59336B37EA7B}">
      <dsp:nvSpPr>
        <dsp:cNvPr id="0" name=""/>
        <dsp:cNvSpPr/>
      </dsp:nvSpPr>
      <dsp:spPr>
        <a:xfrm>
          <a:off x="2311518" y="379694"/>
          <a:ext cx="2454830" cy="8940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Заведующий кафедрой</a:t>
          </a:r>
          <a:endParaRPr lang="ru-RU" sz="1600" kern="1200" dirty="0"/>
        </a:p>
      </dsp:txBody>
      <dsp:txXfrm>
        <a:off x="2355160" y="423336"/>
        <a:ext cx="2367546" cy="806722"/>
      </dsp:txXfrm>
    </dsp:sp>
    <dsp:sp modelId="{F625D24B-E421-41ED-8511-D55401965E60}">
      <dsp:nvSpPr>
        <dsp:cNvPr id="0" name=""/>
        <dsp:cNvSpPr/>
      </dsp:nvSpPr>
      <dsp:spPr>
        <a:xfrm>
          <a:off x="2311518" y="1385452"/>
          <a:ext cx="2454830" cy="8940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Профессорско-преподавательский состав</a:t>
          </a:r>
          <a:endParaRPr lang="ru-RU" sz="1600" kern="1200" dirty="0"/>
        </a:p>
      </dsp:txBody>
      <dsp:txXfrm>
        <a:off x="2355160" y="1429094"/>
        <a:ext cx="2367546" cy="806722"/>
      </dsp:txXfrm>
    </dsp:sp>
    <dsp:sp modelId="{57A727FD-6857-4177-A1E1-CCFC565BB0F3}">
      <dsp:nvSpPr>
        <dsp:cNvPr id="0" name=""/>
        <dsp:cNvSpPr/>
      </dsp:nvSpPr>
      <dsp:spPr>
        <a:xfrm>
          <a:off x="2311518" y="2391209"/>
          <a:ext cx="2454830" cy="8940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Учебно-вспомогательный персонал</a:t>
          </a:r>
          <a:endParaRPr lang="ru-RU" sz="1600" kern="1200" dirty="0"/>
        </a:p>
      </dsp:txBody>
      <dsp:txXfrm>
        <a:off x="2355160" y="2434851"/>
        <a:ext cx="2367546" cy="8067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1D35E-58DD-49E1-B8EC-9BF086F6A347}">
      <dsp:nvSpPr>
        <dsp:cNvPr id="0" name=""/>
        <dsp:cNvSpPr/>
      </dsp:nvSpPr>
      <dsp:spPr>
        <a:xfrm>
          <a:off x="418266" y="0"/>
          <a:ext cx="3789362" cy="37893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42C91-F3F0-444F-B08E-FC5C5922957D}">
      <dsp:nvSpPr>
        <dsp:cNvPr id="0" name=""/>
        <dsp:cNvSpPr/>
      </dsp:nvSpPr>
      <dsp:spPr>
        <a:xfrm>
          <a:off x="2312947" y="379306"/>
          <a:ext cx="2463085" cy="673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Заведующий лабораторией</a:t>
          </a:r>
          <a:endParaRPr lang="ru-RU" sz="1500" kern="1200" dirty="0"/>
        </a:p>
      </dsp:txBody>
      <dsp:txXfrm>
        <a:off x="2345825" y="412184"/>
        <a:ext cx="2397329" cy="607743"/>
      </dsp:txXfrm>
    </dsp:sp>
    <dsp:sp modelId="{CE9472C3-2650-49A9-B2C3-A1298E829168}">
      <dsp:nvSpPr>
        <dsp:cNvPr id="0" name=""/>
        <dsp:cNvSpPr/>
      </dsp:nvSpPr>
      <dsp:spPr>
        <a:xfrm>
          <a:off x="2312947" y="1136993"/>
          <a:ext cx="2463085" cy="673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Научный персонал</a:t>
          </a:r>
          <a:endParaRPr lang="ru-RU" sz="1500" kern="1200" dirty="0"/>
        </a:p>
      </dsp:txBody>
      <dsp:txXfrm>
        <a:off x="2345825" y="1169871"/>
        <a:ext cx="2397329" cy="607743"/>
      </dsp:txXfrm>
    </dsp:sp>
    <dsp:sp modelId="{51BCA3D3-D43D-4619-8054-C771EA3CC0BE}">
      <dsp:nvSpPr>
        <dsp:cNvPr id="0" name=""/>
        <dsp:cNvSpPr/>
      </dsp:nvSpPr>
      <dsp:spPr>
        <a:xfrm>
          <a:off x="2312947" y="1894680"/>
          <a:ext cx="2463085" cy="673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Инженерно-технические работники</a:t>
          </a:r>
          <a:endParaRPr lang="ru-RU" sz="1500" kern="1200" dirty="0"/>
        </a:p>
      </dsp:txBody>
      <dsp:txXfrm>
        <a:off x="2345825" y="1927558"/>
        <a:ext cx="2397329" cy="607743"/>
      </dsp:txXfrm>
    </dsp:sp>
    <dsp:sp modelId="{7232F7DD-8EC5-42CC-9F93-2B14C757FA2D}">
      <dsp:nvSpPr>
        <dsp:cNvPr id="0" name=""/>
        <dsp:cNvSpPr/>
      </dsp:nvSpPr>
      <dsp:spPr>
        <a:xfrm>
          <a:off x="2312947" y="2652368"/>
          <a:ext cx="2463085" cy="673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Вспомогательный персонал</a:t>
          </a:r>
          <a:endParaRPr lang="ru-RU" sz="1500" kern="1200" dirty="0"/>
        </a:p>
      </dsp:txBody>
      <dsp:txXfrm>
        <a:off x="2345825" y="2685246"/>
        <a:ext cx="2397329" cy="6077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902A4-18B6-4353-9DF4-EF8154F911AF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DED33-FDB4-4424-B498-D3AD749FB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0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123-9408-4FCB-863B-6FC79064280B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23C4-004D-4595-B105-3B462DA06B98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B801-6145-4A6A-B915-DF86175A359E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5CB6-4A38-4B25-A439-E827B920054D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AF2B-DE15-4E64-AEAB-AE84A9BD2CEF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EE65-AC3D-47B0-A60C-76787582CA1C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B9F-A3C9-4940-903C-C454F4575782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911D-68E5-445C-82E2-771A6E81B322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7706-C2E1-43DA-9E25-0A412877CB72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F7C2-AAD0-49F5-9510-DCCFEC3F12D1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DF2-86BB-401F-BA0A-3291F6FD01A0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6903-7B1D-4FC8-9176-CC22D9B3A50E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D468-8D33-4630-8144-53B810CF01C7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AA05750-CC27-4EE1-ACC2-05D015C7F176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05D067-EFD9-41CF-B30F-DF82FC4D5F90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Методология и методы научной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Общие вопросы методологии научной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25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Прикладные</a:t>
            </a:r>
            <a:br>
              <a:rPr lang="ru-RU" dirty="0" smtClean="0"/>
            </a:br>
            <a:r>
              <a:rPr lang="ru-RU" dirty="0" smtClean="0"/>
              <a:t>и фундаментальные исследования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54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Прикладные исследования инициируются заказом внешнего относительно науки субъекта и направлены на получение какого-то социального блага.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Прикладные разработки зависят от результатов фундаментальных исследований, поскольку используют уже имеющееся знание. При этом теоретические исследования сводятся к адаптации фундаментальных теорий и эмпирических законов к конкретной ситуации; при этом часто создаются междисциплинарные комплексы знаний.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4254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Фундаментальные исследования ориентированы собственной внутренней установкой науки – получением нового знания.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Фундаментальный поиск самодостаточен, его развитие основывается на внутренних циклических связях между собственной эмпирической деятельностью и теоретическими исследованиями.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Только фундаментальные исследования дают абсолютно новое знание и являются собственно наукой.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3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br>
              <a:rPr lang="ru-RU" dirty="0" smtClean="0"/>
            </a:br>
            <a:r>
              <a:rPr lang="ru-RU" dirty="0" smtClean="0"/>
              <a:t>второго рассматриваемого вопроса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2.1. </a:t>
            </a:r>
            <a:r>
              <a:rPr lang="ru-RU" dirty="0"/>
              <a:t>История </a:t>
            </a:r>
            <a:r>
              <a:rPr lang="ru-RU" dirty="0" smtClean="0"/>
              <a:t>науки: исследования </a:t>
            </a:r>
            <a:r>
              <a:rPr lang="ru-RU" dirty="0"/>
              <a:t>донаучного </a:t>
            </a:r>
            <a:r>
              <a:rPr lang="ru-RU" dirty="0" smtClean="0"/>
              <a:t>периода, в </a:t>
            </a:r>
            <a:r>
              <a:rPr lang="ru-RU" dirty="0"/>
              <a:t>том числе </a:t>
            </a:r>
            <a:r>
              <a:rPr lang="ru-RU" dirty="0" smtClean="0"/>
              <a:t>– периода </a:t>
            </a:r>
            <a:r>
              <a:rPr lang="ru-RU" dirty="0" err="1" smtClean="0"/>
              <a:t>преднауки</a:t>
            </a:r>
            <a:r>
              <a:rPr lang="ru-RU" dirty="0" smtClean="0"/>
              <a:t>; эпоха </a:t>
            </a:r>
            <a:r>
              <a:rPr lang="ru-RU" dirty="0"/>
              <a:t>зарождения </a:t>
            </a:r>
            <a:r>
              <a:rPr lang="ru-RU" dirty="0" smtClean="0"/>
              <a:t>наук; классическая</a:t>
            </a:r>
            <a:r>
              <a:rPr lang="ru-RU" dirty="0"/>
              <a:t>, неклассическая и </a:t>
            </a:r>
            <a:r>
              <a:rPr lang="ru-RU" dirty="0" err="1"/>
              <a:t>постнеклассическая</a:t>
            </a:r>
            <a:r>
              <a:rPr lang="ru-RU" dirty="0"/>
              <a:t> наука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2.2. </a:t>
            </a:r>
            <a:r>
              <a:rPr lang="ru-RU" dirty="0"/>
              <a:t>Дифференциация научных дисциплин: причины и следствия. Научная интеграция: междисциплинарные исследования, пограничные науки и стыковые области знания.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3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науки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Особенности </a:t>
            </a:r>
            <a:r>
              <a:rPr lang="ru-RU" b="1" dirty="0" err="1" smtClean="0"/>
              <a:t>преднауки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7597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познание ради хозяйственной практики;</a:t>
            </a:r>
          </a:p>
          <a:p>
            <a:pPr>
              <a:buFontTx/>
              <a:buChar char="-"/>
            </a:pPr>
            <a:r>
              <a:rPr lang="ru-RU" dirty="0" smtClean="0"/>
              <a:t>познание ради религиозных потребностей;</a:t>
            </a:r>
          </a:p>
          <a:p>
            <a:pPr>
              <a:buFontTx/>
              <a:buChar char="-"/>
            </a:pPr>
            <a:r>
              <a:rPr lang="ru-RU" dirty="0" smtClean="0"/>
              <a:t>знание в виде рецептурных правил.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Философия как основа возникновения теоретической науки (логика и критицизм, самодостаточность знания, приоритет теоретических исследований, идея объективной истины).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Стадии зарождения науки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7597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период натурфилософов;</a:t>
            </a:r>
          </a:p>
          <a:p>
            <a:pPr>
              <a:buFontTx/>
              <a:buChar char="-"/>
            </a:pPr>
            <a:r>
              <a:rPr lang="ru-RU" dirty="0" smtClean="0"/>
              <a:t>Платон и его концепции;</a:t>
            </a:r>
          </a:p>
          <a:p>
            <a:pPr>
              <a:buFontTx/>
              <a:buChar char="-"/>
            </a:pPr>
            <a:r>
              <a:rPr lang="ru-RU" dirty="0" smtClean="0"/>
              <a:t>работы Аристотеля;</a:t>
            </a:r>
          </a:p>
          <a:p>
            <a:pPr>
              <a:buFontTx/>
              <a:buChar char="-"/>
            </a:pPr>
            <a:r>
              <a:rPr lang="ru-RU" dirty="0" smtClean="0"/>
              <a:t>выделение и становление частных научных дисциплин.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Средневековье и Возрождение – монастыри и университеты как места сохранения науки; появление первых академий наук (научных обществ).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2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науки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Классическая наука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8105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Существовала с конца </a:t>
            </a:r>
            <a:r>
              <a:rPr lang="en-US" dirty="0" smtClean="0"/>
              <a:t>XVI</a:t>
            </a:r>
            <a:r>
              <a:rPr lang="ru-RU" dirty="0" smtClean="0"/>
              <a:t> – начала </a:t>
            </a:r>
            <a:r>
              <a:rPr lang="en-US" dirty="0" smtClean="0"/>
              <a:t>XVII</a:t>
            </a:r>
            <a:r>
              <a:rPr lang="ru-RU" dirty="0" smtClean="0"/>
              <a:t> веков по 20-е годы </a:t>
            </a:r>
            <a:r>
              <a:rPr lang="en-US" dirty="0" smtClean="0"/>
              <a:t>XX</a:t>
            </a:r>
            <a:r>
              <a:rPr lang="ru-RU" dirty="0" smtClean="0"/>
              <a:t> века.</a:t>
            </a:r>
          </a:p>
          <a:p>
            <a:pPr marL="0" indent="0">
              <a:buNone/>
            </a:pPr>
            <a:r>
              <a:rPr lang="ru-RU" dirty="0" smtClean="0"/>
              <a:t>Особенности классической науки:</a:t>
            </a:r>
          </a:p>
          <a:p>
            <a:pPr>
              <a:buFontTx/>
              <a:buChar char="-"/>
            </a:pPr>
            <a:r>
              <a:rPr lang="ru-RU" dirty="0" smtClean="0"/>
              <a:t>стремление к завершённой системе знаний, фиксирующей истину в окончательном виде;</a:t>
            </a:r>
          </a:p>
          <a:p>
            <a:pPr>
              <a:buFontTx/>
              <a:buChar char="-"/>
            </a:pPr>
            <a:r>
              <a:rPr lang="ru-RU" dirty="0" smtClean="0"/>
              <a:t>рассмотрение </a:t>
            </a:r>
            <a:r>
              <a:rPr lang="ru-RU" dirty="0"/>
              <a:t>мира как из века в век неизменного, всегда тождественного самому себе, неразвивающегося </a:t>
            </a:r>
            <a:r>
              <a:rPr lang="ru-RU" dirty="0" smtClean="0"/>
              <a:t>целого;</a:t>
            </a:r>
          </a:p>
          <a:p>
            <a:pPr>
              <a:buFontTx/>
              <a:buChar char="-"/>
            </a:pPr>
            <a:r>
              <a:rPr lang="ru-RU" dirty="0" smtClean="0"/>
              <a:t>сведение жизни на </a:t>
            </a:r>
            <a:r>
              <a:rPr lang="ru-RU" dirty="0"/>
              <a:t>положение ничтожной подробности Космоса, отказ от признания их качественной специфики в мире-механизме, </a:t>
            </a:r>
            <a:r>
              <a:rPr lang="ru-RU" dirty="0" smtClean="0"/>
              <a:t>чётко </a:t>
            </a:r>
            <a:r>
              <a:rPr lang="ru-RU" dirty="0"/>
              <a:t>функционирующем по законам </a:t>
            </a:r>
            <a:r>
              <a:rPr lang="ru-RU" dirty="0" smtClean="0"/>
              <a:t>Ньютона;</a:t>
            </a:r>
          </a:p>
          <a:p>
            <a:pPr>
              <a:buFontTx/>
              <a:buChar char="-"/>
            </a:pPr>
            <a:r>
              <a:rPr lang="ru-RU" dirty="0" smtClean="0"/>
              <a:t>вытеснение религии наукой </a:t>
            </a:r>
            <a:r>
              <a:rPr lang="ru-RU" dirty="0"/>
              <a:t>в качестве интеллектуального </a:t>
            </a:r>
            <a:r>
              <a:rPr lang="ru-RU" dirty="0" smtClean="0"/>
              <a:t>авторитета.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Неклассическая наука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810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 smtClean="0"/>
              <a:t>Существовала с 20-х годов </a:t>
            </a:r>
            <a:r>
              <a:rPr lang="en-US" sz="1500" dirty="0" smtClean="0"/>
              <a:t>XX</a:t>
            </a:r>
            <a:r>
              <a:rPr lang="ru-RU" sz="1500" dirty="0" smtClean="0"/>
              <a:t> века до его завершения.</a:t>
            </a:r>
          </a:p>
          <a:p>
            <a:pPr marL="0" indent="0">
              <a:buNone/>
            </a:pPr>
            <a:r>
              <a:rPr lang="ru-RU" sz="1500" dirty="0" smtClean="0"/>
              <a:t>Особенности неклассической науки:</a:t>
            </a:r>
          </a:p>
          <a:p>
            <a:pPr>
              <a:buFontTx/>
              <a:buChar char="-"/>
            </a:pPr>
            <a:r>
              <a:rPr lang="ru-RU" sz="1500" dirty="0" smtClean="0"/>
              <a:t>изучение объектов в конкретных условиях существования;</a:t>
            </a:r>
          </a:p>
          <a:p>
            <a:pPr>
              <a:buFontTx/>
              <a:buChar char="-"/>
            </a:pPr>
            <a:r>
              <a:rPr lang="ru-RU" sz="1500" dirty="0" smtClean="0"/>
              <a:t>признание правомерности и равноправности различных видов научного описания объекта;</a:t>
            </a:r>
          </a:p>
          <a:p>
            <a:pPr>
              <a:buFontTx/>
              <a:buChar char="-"/>
            </a:pPr>
            <a:r>
              <a:rPr lang="ru-RU" sz="1500" dirty="0" smtClean="0"/>
              <a:t>учёт влияния исследователя, опыта и приборов на получаемый результат;</a:t>
            </a:r>
          </a:p>
          <a:p>
            <a:pPr>
              <a:buFontTx/>
              <a:buChar char="-"/>
            </a:pPr>
            <a:r>
              <a:rPr lang="ru-RU" sz="1500" dirty="0" smtClean="0"/>
              <a:t>попытка сформировать единую картину миру, как последовательно развиваемое и уточняемое относительно верное знание.</a:t>
            </a:r>
            <a:endParaRPr lang="ru-RU" sz="15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4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науки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8011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Постнеклассическая</a:t>
            </a:r>
            <a:r>
              <a:rPr lang="ru-RU" dirty="0" smtClean="0"/>
              <a:t> наука – современный этап развития научного познания, начавшийся в конце </a:t>
            </a:r>
            <a:r>
              <a:rPr lang="en-US" dirty="0" smtClean="0"/>
              <a:t>XX </a:t>
            </a:r>
            <a:r>
              <a:rPr lang="ru-RU" dirty="0" smtClean="0"/>
              <a:t>века.</a:t>
            </a:r>
          </a:p>
          <a:p>
            <a:pPr marL="0" indent="0">
              <a:buNone/>
            </a:pPr>
            <a:r>
              <a:rPr lang="ru-RU" dirty="0" smtClean="0"/>
              <a:t>Отличительные черты современной </a:t>
            </a:r>
            <a:r>
              <a:rPr lang="ru-RU" dirty="0" err="1" smtClean="0"/>
              <a:t>постнеклассической</a:t>
            </a:r>
            <a:r>
              <a:rPr lang="ru-RU" dirty="0" smtClean="0"/>
              <a:t> науки:</a:t>
            </a:r>
          </a:p>
          <a:p>
            <a:pPr>
              <a:buFontTx/>
              <a:buChar char="-"/>
            </a:pPr>
            <a:r>
              <a:rPr lang="ru-RU" dirty="0" smtClean="0"/>
              <a:t>усиливающаяся интеграция частных научных дисциплин, создание пограничных областей знаний и проведение междисциплинарных исследований;</a:t>
            </a:r>
          </a:p>
          <a:p>
            <a:pPr>
              <a:buFontTx/>
              <a:buChar char="-"/>
            </a:pPr>
            <a:r>
              <a:rPr lang="ru-RU" dirty="0" smtClean="0"/>
              <a:t>перенос и заимствование концепций, подходов и методов одной дисциплины в другой, в том числе дисциплинами различных циклов знаний;</a:t>
            </a:r>
          </a:p>
          <a:p>
            <a:pPr>
              <a:buFontTx/>
              <a:buChar char="-"/>
            </a:pPr>
            <a:r>
              <a:rPr lang="ru-RU" dirty="0" smtClean="0"/>
              <a:t>активное внедрение принципа эволюционизма и синергетики во все научные дисциплины.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05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Дифференциация</a:t>
            </a:r>
            <a:br>
              <a:rPr lang="ru-RU" dirty="0" smtClean="0"/>
            </a:br>
            <a:r>
              <a:rPr lang="ru-RU" dirty="0" smtClean="0"/>
              <a:t>и интеграция научных дисциплин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Дифференциация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954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Была характерна для классической и (отчасти) неклассической науки.</a:t>
            </a:r>
          </a:p>
          <a:p>
            <a:pPr marL="0" indent="0">
              <a:buNone/>
            </a:pPr>
            <a:r>
              <a:rPr lang="ru-RU" dirty="0" smtClean="0"/>
              <a:t>Причина дифференциации научных дисциплин – невозможность на одинаково высоком уровне специализироваться во многих или даже нескольких научных дисциплинах в связи с их всё возрастающей сложностью.</a:t>
            </a:r>
          </a:p>
          <a:p>
            <a:pPr marL="0" indent="0">
              <a:buNone/>
            </a:pPr>
            <a:r>
              <a:rPr lang="ru-RU" dirty="0" smtClean="0"/>
              <a:t>Итогом дифференциации стало существование в настоящее время порядка 1600 научных дисциплин и продолжающаяся специализация исследователей внутри них.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Интеграция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9544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Началась на этапе неклассической науки и наибольшее значение приобретает в настоящее время.</a:t>
            </a:r>
          </a:p>
          <a:p>
            <a:pPr marL="0" indent="0">
              <a:buNone/>
            </a:pPr>
            <a:r>
              <a:rPr lang="ru-RU" dirty="0" smtClean="0"/>
              <a:t>Причина интеграции научных дисциплин и появления междисциплинарных исследований – необходимость описания объекта как целостной системы, свойства которой не сводится к свойствам её отдельных компонентов или аспектов.</a:t>
            </a:r>
          </a:p>
          <a:p>
            <a:pPr marL="0" indent="0">
              <a:buNone/>
            </a:pPr>
            <a:r>
              <a:rPr lang="ru-RU" dirty="0" smtClean="0"/>
              <a:t>При этом интеграция происходит только на уровне целых научных коллективов, а не за счёт </a:t>
            </a:r>
            <a:r>
              <a:rPr lang="ru-RU" dirty="0" err="1" smtClean="0"/>
              <a:t>деспециализации</a:t>
            </a:r>
            <a:r>
              <a:rPr lang="ru-RU" dirty="0" smtClean="0"/>
              <a:t> отдельных исследователей.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9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br>
              <a:rPr lang="ru-RU" dirty="0" smtClean="0"/>
            </a:br>
            <a:r>
              <a:rPr lang="ru-RU" dirty="0" smtClean="0"/>
              <a:t>третьего рассматриваемого вопроса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3.1. Современное состояние науки; классификация наук. </a:t>
            </a:r>
            <a:r>
              <a:rPr lang="ru-RU" dirty="0" err="1" smtClean="0"/>
              <a:t>Мейнстрим</a:t>
            </a:r>
            <a:r>
              <a:rPr lang="ru-RU" dirty="0" smtClean="0"/>
              <a:t> </a:t>
            </a:r>
            <a:r>
              <a:rPr lang="ru-RU" dirty="0"/>
              <a:t>и маргинальные течения в науке; проблема смены их в историческом аспекте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3.2. </a:t>
            </a:r>
            <a:r>
              <a:rPr lang="ru-RU" dirty="0" err="1" smtClean="0"/>
              <a:t>Девиантная</a:t>
            </a:r>
            <a:r>
              <a:rPr lang="ru-RU" dirty="0" smtClean="0"/>
              <a:t> </a:t>
            </a:r>
            <a:r>
              <a:rPr lang="ru-RU" dirty="0"/>
              <a:t>наука: </a:t>
            </a:r>
            <a:r>
              <a:rPr lang="ru-RU" dirty="0" err="1"/>
              <a:t>квазинаука</a:t>
            </a:r>
            <a:r>
              <a:rPr lang="ru-RU" dirty="0"/>
              <a:t>, лженаука, </a:t>
            </a:r>
            <a:r>
              <a:rPr lang="ru-RU" dirty="0" err="1"/>
              <a:t>паранаука</a:t>
            </a:r>
            <a:r>
              <a:rPr lang="ru-RU" dirty="0"/>
              <a:t>, </a:t>
            </a:r>
            <a:r>
              <a:rPr lang="ru-RU" dirty="0" err="1"/>
              <a:t>экстранаука</a:t>
            </a:r>
            <a:r>
              <a:rPr lang="ru-RU" dirty="0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наук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31800" y="2222287"/>
            <a:ext cx="3556001" cy="4313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Удобно подразделять науки на основе двух критериев:</a:t>
            </a:r>
          </a:p>
          <a:p>
            <a:pPr>
              <a:buFontTx/>
              <a:buChar char="-"/>
            </a:pPr>
            <a:r>
              <a:rPr lang="ru-RU" dirty="0" smtClean="0"/>
              <a:t>объект изучения (природа, общество, человеческие феномены, абстракции);</a:t>
            </a:r>
          </a:p>
          <a:p>
            <a:pPr>
              <a:buFontTx/>
              <a:buChar char="-"/>
            </a:pPr>
            <a:r>
              <a:rPr lang="ru-RU" dirty="0" smtClean="0"/>
              <a:t>методология изучения (используется принцип интерпретации или принципы верификации, фальсификации и т.д.).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6184184"/>
              </p:ext>
            </p:extLst>
          </p:nvPr>
        </p:nvGraphicFramePr>
        <p:xfrm>
          <a:off x="4722963" y="2222287"/>
          <a:ext cx="7130370" cy="4217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074">
                  <a:extLst>
                    <a:ext uri="{9D8B030D-6E8A-4147-A177-3AD203B41FA5}">
                      <a16:colId xmlns="" xmlns:a16="http://schemas.microsoft.com/office/drawing/2014/main" val="14276306"/>
                    </a:ext>
                  </a:extLst>
                </a:gridCol>
                <a:gridCol w="1426074">
                  <a:extLst>
                    <a:ext uri="{9D8B030D-6E8A-4147-A177-3AD203B41FA5}">
                      <a16:colId xmlns="" xmlns:a16="http://schemas.microsoft.com/office/drawing/2014/main" val="496306250"/>
                    </a:ext>
                  </a:extLst>
                </a:gridCol>
                <a:gridCol w="1426074">
                  <a:extLst>
                    <a:ext uri="{9D8B030D-6E8A-4147-A177-3AD203B41FA5}">
                      <a16:colId xmlns="" xmlns:a16="http://schemas.microsoft.com/office/drawing/2014/main" val="3053405608"/>
                    </a:ext>
                  </a:extLst>
                </a:gridCol>
                <a:gridCol w="1426074">
                  <a:extLst>
                    <a:ext uri="{9D8B030D-6E8A-4147-A177-3AD203B41FA5}">
                      <a16:colId xmlns="" xmlns:a16="http://schemas.microsoft.com/office/drawing/2014/main" val="3914474408"/>
                    </a:ext>
                  </a:extLst>
                </a:gridCol>
                <a:gridCol w="1426074">
                  <a:extLst>
                    <a:ext uri="{9D8B030D-6E8A-4147-A177-3AD203B41FA5}">
                      <a16:colId xmlns="" xmlns:a16="http://schemas.microsoft.com/office/drawing/2014/main" val="540052563"/>
                    </a:ext>
                  </a:extLst>
                </a:gridCol>
              </a:tblGrid>
              <a:tr h="1524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верифика-ция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фаль-сификация</a:t>
                      </a:r>
                      <a:endParaRPr lang="ru-RU" sz="1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точные естественные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точные социальные (обществен-</a:t>
                      </a:r>
                      <a:r>
                        <a:rPr lang="ru-RU" sz="1400" dirty="0" err="1" smtClean="0"/>
                        <a:t>ные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точные </a:t>
                      </a:r>
                      <a:r>
                        <a:rPr lang="ru-RU" sz="1400" dirty="0" err="1" smtClean="0"/>
                        <a:t>гуманитар-ные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точные</a:t>
                      </a:r>
                      <a:r>
                        <a:rPr lang="ru-RU" sz="1400" baseline="0" dirty="0" smtClean="0"/>
                        <a:t> формальные (абстракт-</a:t>
                      </a:r>
                      <a:r>
                        <a:rPr lang="ru-RU" sz="1400" baseline="0" dirty="0" err="1" smtClean="0"/>
                        <a:t>ные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4597276"/>
                  </a:ext>
                </a:extLst>
              </a:tr>
              <a:tr h="15765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интерпре-тация</a:t>
                      </a:r>
                      <a:endParaRPr lang="ru-RU" sz="1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описатель-</a:t>
                      </a:r>
                      <a:r>
                        <a:rPr lang="ru-RU" sz="1400" dirty="0" err="1" smtClean="0"/>
                        <a:t>ные</a:t>
                      </a:r>
                      <a:r>
                        <a:rPr lang="ru-RU" sz="1400" dirty="0" smtClean="0"/>
                        <a:t> естественные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описатель-</a:t>
                      </a:r>
                      <a:r>
                        <a:rPr lang="ru-RU" sz="1400" dirty="0" err="1" smtClean="0"/>
                        <a:t>ные</a:t>
                      </a:r>
                      <a:r>
                        <a:rPr lang="ru-RU" sz="1400" dirty="0" smtClean="0"/>
                        <a:t> социальные (обществен-</a:t>
                      </a:r>
                      <a:r>
                        <a:rPr lang="ru-RU" sz="1400" dirty="0" err="1" smtClean="0"/>
                        <a:t>ные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описатель-</a:t>
                      </a:r>
                      <a:r>
                        <a:rPr lang="ru-RU" sz="1400" dirty="0" err="1" smtClean="0"/>
                        <a:t>ные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гума-нитарные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описатель-</a:t>
                      </a:r>
                      <a:r>
                        <a:rPr lang="ru-RU" sz="1400" dirty="0" err="1" smtClean="0"/>
                        <a:t>ные</a:t>
                      </a:r>
                      <a:r>
                        <a:rPr lang="ru-RU" sz="1400" dirty="0" smtClean="0"/>
                        <a:t> формальные (абстракт-</a:t>
                      </a:r>
                      <a:r>
                        <a:rPr lang="ru-RU" sz="1400" dirty="0" err="1" smtClean="0"/>
                        <a:t>ные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6526626"/>
                  </a:ext>
                </a:extLst>
              </a:tr>
              <a:tr h="111672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природа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общество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человеческие феномены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абстракции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183047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2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Мейнстрим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маргинальные течения в науке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970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Научный </a:t>
            </a:r>
            <a:r>
              <a:rPr lang="ru-RU" dirty="0" err="1" smtClean="0"/>
              <a:t>мейнстрим</a:t>
            </a:r>
            <a:r>
              <a:rPr lang="ru-RU" dirty="0" smtClean="0"/>
              <a:t> – это преобладающее направление в науке в тот или иной отрезок времени; в узком смысле – магистральное течение в частной научной дисциплине.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Маргинальные течения в науке – это научные направления исследований в установившейся научной области (дисциплине), которые значительно отклоняются от преобладающих теорий (</a:t>
            </a:r>
            <a:r>
              <a:rPr lang="ru-RU" dirty="0" err="1" smtClean="0"/>
              <a:t>мейнстрима</a:t>
            </a:r>
            <a:r>
              <a:rPr lang="ru-RU" dirty="0" smtClean="0"/>
              <a:t>) и являются пограничной частью академической науки.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42970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Маргинальные концепции могут в итоге как быть признанными научным сообществом соответствующей дисциплины и стать таким образом </a:t>
            </a:r>
            <a:r>
              <a:rPr lang="ru-RU" dirty="0" err="1" smtClean="0"/>
              <a:t>мейнтримовыми</a:t>
            </a:r>
            <a:r>
              <a:rPr lang="ru-RU" dirty="0" smtClean="0"/>
              <a:t>, так и остаться маргинальными, уйдя затем в область </a:t>
            </a:r>
            <a:r>
              <a:rPr lang="ru-RU" dirty="0" err="1" smtClean="0"/>
              <a:t>девиантной</a:t>
            </a:r>
            <a:r>
              <a:rPr lang="ru-RU" dirty="0" smtClean="0"/>
              <a:t> науки.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77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Девиантная</a:t>
            </a:r>
            <a:r>
              <a:rPr lang="ru-RU" dirty="0" smtClean="0"/>
              <a:t> наука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4155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Девиантная</a:t>
            </a:r>
            <a:r>
              <a:rPr lang="ru-RU" dirty="0" smtClean="0"/>
              <a:t> наука – это вся совокупность познавательных феноменов, в которых не действует система основных (абсолютных) норм науки, то есть: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/>
              <a:t>познание ради знания;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/>
              <a:t>изучение естественных (природных или социальных) объектов;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/>
              <a:t>содержание истины, независящее от исследователя;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/>
              <a:t>логическая и эмпирическая обоснованность;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/>
              <a:t>требование рациональной точности теории;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/>
              <a:t>прогресс новизны и степени общности знания;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/>
              <a:t>признание нового знания дисциплинарным сообществом.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3215033"/>
              </p:ext>
            </p:extLst>
          </p:nvPr>
        </p:nvGraphicFramePr>
        <p:xfrm>
          <a:off x="6188074" y="2222499"/>
          <a:ext cx="5470525" cy="422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0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br>
              <a:rPr lang="ru-RU" dirty="0" smtClean="0"/>
            </a:br>
            <a:r>
              <a:rPr lang="ru-RU" dirty="0" smtClean="0"/>
              <a:t>первого рассматриваемого вопроса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885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1.1. Общее представление </a:t>
            </a:r>
            <a:r>
              <a:rPr lang="ru-RU" dirty="0"/>
              <a:t>о науке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1.2. Представление </a:t>
            </a:r>
            <a:r>
              <a:rPr lang="ru-RU" dirty="0"/>
              <a:t>о четырёх типах </a:t>
            </a:r>
            <a:r>
              <a:rPr lang="ru-RU" dirty="0" smtClean="0"/>
              <a:t>познания – животном</a:t>
            </a:r>
            <a:r>
              <a:rPr lang="ru-RU" dirty="0"/>
              <a:t>, практическом, мировоззренческом и </a:t>
            </a:r>
            <a:r>
              <a:rPr lang="ru-RU" dirty="0" smtClean="0"/>
              <a:t>научном: </a:t>
            </a:r>
            <a:r>
              <a:rPr lang="ru-RU" dirty="0"/>
              <a:t>особенности целей, языка и методов этих типов познания; соотношение в них между верой и сомнением; </a:t>
            </a:r>
            <a:r>
              <a:rPr lang="ru-RU" dirty="0" smtClean="0"/>
              <a:t>результат </a:t>
            </a:r>
            <a:r>
              <a:rPr lang="ru-RU" dirty="0"/>
              <a:t>познания и </a:t>
            </a:r>
            <a:r>
              <a:rPr lang="ru-RU" dirty="0" smtClean="0"/>
              <a:t>истина; аксиомы </a:t>
            </a:r>
            <a:r>
              <a:rPr lang="ru-RU" dirty="0"/>
              <a:t>и догмы в мировоззренческом и научном </a:t>
            </a:r>
            <a:r>
              <a:rPr lang="ru-RU" dirty="0" smtClean="0"/>
              <a:t>познании; </a:t>
            </a:r>
            <a:r>
              <a:rPr lang="ru-RU" dirty="0"/>
              <a:t>отношение к логике и двоемыслие в мировоззренческом познании. Мировоззрение как опора науки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1.3. </a:t>
            </a:r>
            <a:r>
              <a:rPr lang="ru-RU" dirty="0"/>
              <a:t>Прикладные (практические) и фундаментальные (теоретические) исследования: цель, результаты и значимость каждого типа.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5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Девиантная</a:t>
            </a:r>
            <a:r>
              <a:rPr lang="ru-RU" dirty="0" smtClean="0"/>
              <a:t> наука: характерные черты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667" y="2222287"/>
            <a:ext cx="6102747" cy="463571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игнорирование </a:t>
            </a:r>
            <a:r>
              <a:rPr lang="ru-RU" dirty="0"/>
              <a:t>или искажение фактов, известных автору теории, но противоречащих его </a:t>
            </a:r>
            <a:r>
              <a:rPr lang="ru-RU" dirty="0" smtClean="0"/>
              <a:t>построениям;</a:t>
            </a:r>
          </a:p>
          <a:p>
            <a:pPr>
              <a:buFontTx/>
              <a:buChar char="-"/>
            </a:pPr>
            <a:r>
              <a:rPr lang="ru-RU" dirty="0" err="1" smtClean="0"/>
              <a:t>нефальфифицируемость</a:t>
            </a:r>
            <a:r>
              <a:rPr lang="ru-RU" dirty="0" smtClean="0"/>
              <a:t> теории;</a:t>
            </a:r>
          </a:p>
          <a:p>
            <a:pPr>
              <a:buFontTx/>
              <a:buChar char="-"/>
            </a:pPr>
            <a:r>
              <a:rPr lang="ru-RU" dirty="0" smtClean="0"/>
              <a:t>отказ </a:t>
            </a:r>
            <a:r>
              <a:rPr lang="ru-RU" dirty="0"/>
              <a:t>от попыток сверить теоретические выкладки с результатами наблюдений при наличии такой возможности, замена проверок апелляциями к «интуиции», «здравому смыслу» или «авторитетному мнению</a:t>
            </a:r>
            <a:r>
              <a:rPr lang="ru-RU" dirty="0" smtClean="0"/>
              <a:t>»;</a:t>
            </a:r>
          </a:p>
          <a:p>
            <a:pPr>
              <a:buFontTx/>
              <a:buChar char="-"/>
            </a:pPr>
            <a:r>
              <a:rPr lang="ru-RU" dirty="0" smtClean="0"/>
              <a:t>использование </a:t>
            </a:r>
            <a:r>
              <a:rPr lang="ru-RU" dirty="0"/>
              <a:t>в основе теории недостоверных </a:t>
            </a:r>
            <a:r>
              <a:rPr lang="ru-RU" dirty="0" smtClean="0"/>
              <a:t>данных, или </a:t>
            </a:r>
            <a:r>
              <a:rPr lang="ru-RU" dirty="0"/>
              <a:t>недоказанных положений, </a:t>
            </a:r>
            <a:r>
              <a:rPr lang="ru-RU" dirty="0" smtClean="0"/>
              <a:t>или </a:t>
            </a:r>
            <a:r>
              <a:rPr lang="ru-RU" dirty="0"/>
              <a:t>данных, возникших в результате вычислительных </a:t>
            </a:r>
            <a:r>
              <a:rPr lang="ru-RU" dirty="0" smtClean="0"/>
              <a:t>ошибок;</a:t>
            </a:r>
          </a:p>
          <a:p>
            <a:pPr>
              <a:buFontTx/>
              <a:buChar char="-"/>
            </a:pPr>
            <a:r>
              <a:rPr lang="ru-RU" dirty="0"/>
              <a:t>введение политических и религиозных установок в публикацию или обсуждение научной работы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/>
              <a:t>апелляция к средствам массовой информации, а не к научному сообществу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6004585" cy="463571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претензия </a:t>
            </a:r>
            <a:r>
              <a:rPr lang="ru-RU" dirty="0"/>
              <a:t>на «революционный» переворот в науке и </a:t>
            </a:r>
            <a:r>
              <a:rPr lang="ru-RU" dirty="0" smtClean="0"/>
              <a:t>технологиях;</a:t>
            </a:r>
          </a:p>
          <a:p>
            <a:pPr>
              <a:buFontTx/>
              <a:buChar char="-"/>
            </a:pPr>
            <a:r>
              <a:rPr lang="ru-RU" dirty="0" smtClean="0"/>
              <a:t>опора </a:t>
            </a:r>
            <a:r>
              <a:rPr lang="ru-RU" dirty="0"/>
              <a:t>на феномены, само существование которых научно не </a:t>
            </a:r>
            <a:r>
              <a:rPr lang="ru-RU" dirty="0" smtClean="0"/>
              <a:t>доказано;</a:t>
            </a:r>
          </a:p>
          <a:p>
            <a:pPr>
              <a:buFontTx/>
              <a:buChar char="-"/>
            </a:pPr>
            <a:r>
              <a:rPr lang="ru-RU" dirty="0" smtClean="0"/>
              <a:t>обещание </a:t>
            </a:r>
            <a:r>
              <a:rPr lang="ru-RU" dirty="0"/>
              <a:t>быстрых и баснословных </a:t>
            </a:r>
            <a:r>
              <a:rPr lang="ru-RU" dirty="0" smtClean="0"/>
              <a:t>положительных эффектов;</a:t>
            </a:r>
          </a:p>
          <a:p>
            <a:pPr>
              <a:buFontTx/>
              <a:buChar char="-"/>
            </a:pPr>
            <a:r>
              <a:rPr lang="ru-RU" dirty="0" smtClean="0"/>
              <a:t>стремление </a:t>
            </a:r>
            <a:r>
              <a:rPr lang="ru-RU" dirty="0"/>
              <a:t>представить саму теорию или её автора жертвой «монополии» и «идеологических гонений» со стороны «официальной науки</a:t>
            </a:r>
            <a:r>
              <a:rPr lang="ru-RU" dirty="0" smtClean="0"/>
              <a:t>»;</a:t>
            </a:r>
          </a:p>
          <a:p>
            <a:pPr>
              <a:buFontTx/>
              <a:buChar char="-"/>
            </a:pPr>
            <a:r>
              <a:rPr lang="ru-RU" dirty="0" smtClean="0"/>
              <a:t>использование </a:t>
            </a:r>
            <a:r>
              <a:rPr lang="ru-RU" dirty="0"/>
              <a:t>методов прямой или косвенной </a:t>
            </a:r>
            <a:r>
              <a:rPr lang="ru-RU" dirty="0" smtClean="0"/>
              <a:t>цензуры;</a:t>
            </a:r>
          </a:p>
          <a:p>
            <a:pPr>
              <a:buFontTx/>
              <a:buChar char="-"/>
            </a:pPr>
            <a:r>
              <a:rPr lang="ru-RU" dirty="0" smtClean="0"/>
              <a:t>использование </a:t>
            </a:r>
            <a:r>
              <a:rPr lang="ru-RU" dirty="0"/>
              <a:t>методов уголовного мошенничества с применением научных терминов, научных степеней и званий при рецензировании работ.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0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Девиантная</a:t>
            </a:r>
            <a:r>
              <a:rPr lang="ru-RU" dirty="0" smtClean="0"/>
              <a:t> наука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31398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Паранаука</a:t>
            </a:r>
            <a:r>
              <a:rPr lang="ru-RU" dirty="0" smtClean="0"/>
              <a:t> – это познавательные концепции, вызывающие возражения у большинства исследователей в данной области. Часто (и даже обычно) авторами таких концепций являются прошлые или действующие представители науки, а сами концепции – это всегда отвергнутые научные гипотезы.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Экстранаука</a:t>
            </a:r>
            <a:r>
              <a:rPr lang="ru-RU" dirty="0"/>
              <a:t> – это познавательные концепции, основывающиеся на несовременных философских </a:t>
            </a:r>
            <a:r>
              <a:rPr lang="ru-RU" dirty="0" smtClean="0"/>
              <a:t>посылах. Как и в предыдущем случае, это часто – отвергнутые научные гипотезы.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431398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Квазинаука</a:t>
            </a:r>
            <a:r>
              <a:rPr lang="ru-RU" dirty="0" smtClean="0"/>
              <a:t> – это совокупность поисковых исследований, существование объекта которых не признаётся современной наукой.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Лженаука – это совокупность околонаучных концепций и практик, ориентированных на получение выгоды от оказания услуг и заимствующих у науки только внешние атрибуты.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95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72824" y="-2672825"/>
            <a:ext cx="6846352" cy="12192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0534" y="6600131"/>
            <a:ext cx="119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из: Юлов, 2007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129846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07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09999" y="447188"/>
            <a:ext cx="10814733" cy="97045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br>
              <a:rPr lang="ru-RU" dirty="0" smtClean="0"/>
            </a:br>
            <a:r>
              <a:rPr lang="ru-RU" dirty="0" smtClean="0"/>
              <a:t>четвёртого рассматриваемого вопроса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18712" y="2222287"/>
            <a:ext cx="10691970" cy="43732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4.1. Формы </a:t>
            </a:r>
            <a:r>
              <a:rPr lang="ru-RU" dirty="0"/>
              <a:t>организации науки: малая (отдельные учёные, малые исследовательские </a:t>
            </a:r>
            <a:r>
              <a:rPr lang="ru-RU"/>
              <a:t>группы </a:t>
            </a:r>
            <a:r>
              <a:rPr lang="ru-RU" smtClean="0"/>
              <a:t>– постоянные </a:t>
            </a:r>
            <a:r>
              <a:rPr lang="ru-RU" dirty="0"/>
              <a:t>(лаборатория, кафедра) и временные), средняя (научные </a:t>
            </a:r>
            <a:r>
              <a:rPr lang="ru-RU" dirty="0" smtClean="0"/>
              <a:t>школы, </a:t>
            </a:r>
            <a:r>
              <a:rPr lang="ru-RU" dirty="0"/>
              <a:t>исследовательские </a:t>
            </a:r>
            <a:r>
              <a:rPr lang="ru-RU" dirty="0" smtClean="0"/>
              <a:t>институты и центры) </a:t>
            </a:r>
            <a:r>
              <a:rPr lang="ru-RU" dirty="0"/>
              <a:t>и большая (национальные академии, </a:t>
            </a:r>
            <a:r>
              <a:rPr lang="ru-RU" dirty="0" smtClean="0"/>
              <a:t>дисциплинарные </a:t>
            </a:r>
            <a:r>
              <a:rPr lang="ru-RU" dirty="0"/>
              <a:t>сообщества и научное сообщество в целом) </a:t>
            </a:r>
            <a:r>
              <a:rPr lang="ru-RU" dirty="0" smtClean="0"/>
              <a:t>наука.</a:t>
            </a:r>
          </a:p>
          <a:p>
            <a:pPr marL="0" indent="0">
              <a:buNone/>
            </a:pPr>
            <a:r>
              <a:rPr lang="ru-RU" dirty="0" smtClean="0"/>
              <a:t>4.2. Система </a:t>
            </a:r>
            <a:r>
              <a:rPr lang="ru-RU" dirty="0"/>
              <a:t>должностей сотрудников высших учебных заведений (ассистент, преподаватель, доцент, профессор) и научно-исследовательских организаций (младший научный сотрудник, научный сотрудник, старший научный сотрудник, ведущий научный сотрудник и главный научный сотрудник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4.3. </a:t>
            </a:r>
            <a:r>
              <a:rPr lang="ru-RU" dirty="0"/>
              <a:t>Структура кафедры </a:t>
            </a:r>
            <a:r>
              <a:rPr lang="ru-RU" dirty="0" smtClean="0"/>
              <a:t>университета </a:t>
            </a:r>
            <a:r>
              <a:rPr lang="ru-RU" dirty="0"/>
              <a:t>и исследовательской </a:t>
            </a:r>
            <a:r>
              <a:rPr lang="ru-RU" dirty="0" smtClean="0"/>
              <a:t>лаборатории; организация их деятельности.</a:t>
            </a:r>
          </a:p>
          <a:p>
            <a:pPr marL="0" indent="0">
              <a:buNone/>
            </a:pPr>
            <a:r>
              <a:rPr lang="ru-RU" dirty="0" smtClean="0"/>
              <a:t>4.4. </a:t>
            </a:r>
            <a:r>
              <a:rPr lang="ru-RU" dirty="0"/>
              <a:t>Система </a:t>
            </a:r>
            <a:r>
              <a:rPr lang="ru-RU" dirty="0" smtClean="0"/>
              <a:t>отечественных учёных степеней: кандидат </a:t>
            </a:r>
            <a:r>
              <a:rPr lang="ru-RU" dirty="0"/>
              <a:t>и доктор наук; почётный доктор; процедура их получения. Основные иностранные </a:t>
            </a:r>
            <a:r>
              <a:rPr lang="ru-RU" dirty="0" smtClean="0"/>
              <a:t>учёные степени</a:t>
            </a:r>
            <a:r>
              <a:rPr lang="ru-RU" dirty="0"/>
              <a:t>: </a:t>
            </a:r>
            <a:r>
              <a:rPr lang="ru-RU" dirty="0" smtClean="0"/>
              <a:t>доктор </a:t>
            </a:r>
            <a:r>
              <a:rPr lang="ru-RU" dirty="0"/>
              <a:t>философии (</a:t>
            </a:r>
            <a:r>
              <a:rPr lang="ru-RU" dirty="0" err="1"/>
              <a:t>Ph</a:t>
            </a:r>
            <a:r>
              <a:rPr lang="ru-RU" dirty="0" smtClean="0"/>
              <a:t>. D</a:t>
            </a:r>
            <a:r>
              <a:rPr lang="ru-RU" dirty="0"/>
              <a:t>.), </a:t>
            </a:r>
            <a:r>
              <a:rPr lang="ru-RU" dirty="0" err="1"/>
              <a:t>хабилитированный</a:t>
            </a:r>
            <a:r>
              <a:rPr lang="ru-RU" dirty="0"/>
              <a:t> доктор (</a:t>
            </a:r>
            <a:r>
              <a:rPr lang="ru-RU" dirty="0" err="1"/>
              <a:t>Dr</a:t>
            </a:r>
            <a:r>
              <a:rPr lang="ru-RU" dirty="0"/>
              <a:t>. </a:t>
            </a:r>
            <a:r>
              <a:rPr lang="ru-RU" dirty="0" err="1"/>
              <a:t>habil</a:t>
            </a:r>
            <a:r>
              <a:rPr lang="ru-RU" dirty="0"/>
              <a:t>.). Система российских учёных званий: доцент, профессор РАН, </a:t>
            </a:r>
            <a:r>
              <a:rPr lang="ru-RU" dirty="0" smtClean="0"/>
              <a:t>профессор; </a:t>
            </a:r>
            <a:r>
              <a:rPr lang="ru-RU" dirty="0"/>
              <a:t>процедура их получения; </a:t>
            </a:r>
            <a:r>
              <a:rPr lang="ru-RU" dirty="0" err="1"/>
              <a:t>эмерит</a:t>
            </a:r>
            <a:r>
              <a:rPr lang="ru-RU" dirty="0" smtClean="0"/>
              <a:t>. </a:t>
            </a:r>
            <a:r>
              <a:rPr lang="ru-RU" dirty="0"/>
              <a:t>Почётные учёные звания: член-корреспондент и действительный член академии наук (академик); </a:t>
            </a:r>
            <a:r>
              <a:rPr lang="ru-RU" dirty="0" smtClean="0"/>
              <a:t>условия </a:t>
            </a:r>
            <a:r>
              <a:rPr lang="ru-RU" dirty="0"/>
              <a:t>их </a:t>
            </a:r>
            <a:r>
              <a:rPr lang="ru-RU" dirty="0" smtClean="0"/>
              <a:t>получения.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93654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43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Малая наука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399469"/>
              </p:ext>
            </p:extLst>
          </p:nvPr>
        </p:nvGraphicFramePr>
        <p:xfrm>
          <a:off x="-2" y="2514600"/>
          <a:ext cx="12192004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2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Вид организации научной работы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Примеры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Малая исследовательская группа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Постоянная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Кафедра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Любая кафедра высшего учебного заведения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Научно-исследовательская лаборатория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Лаборатория научно-исследовательского института, академического института, высшего учебного заведения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Временная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Коллектив,</a:t>
                      </a:r>
                      <a:r>
                        <a:rPr lang="ru-RU" sz="1600" baseline="0" dirty="0" smtClean="0"/>
                        <a:t> выполняющий </a:t>
                      </a:r>
                      <a:r>
                        <a:rPr lang="ru-RU" sz="1600" baseline="0" dirty="0" err="1" smtClean="0"/>
                        <a:t>грантовое</a:t>
                      </a:r>
                      <a:r>
                        <a:rPr lang="ru-RU" sz="1600" baseline="0" dirty="0" smtClean="0"/>
                        <a:t> исследование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Отдельные исследователи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Любой преподаватель высшего учебного заведения или научный сотрудник научно-исследовательской или академической организации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65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и большая наука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875646"/>
              </p:ext>
            </p:extLst>
          </p:nvPr>
        </p:nvGraphicFramePr>
        <p:xfrm>
          <a:off x="-12700" y="2324100"/>
          <a:ext cx="1219200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37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37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23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237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</a:t>
                      </a:r>
                      <a:endParaRPr lang="ru-RU" sz="1400" dirty="0"/>
                    </a:p>
                  </a:txBody>
                  <a:tcPr marL="186128" marR="1861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86128" marR="1861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Средняя наука</a:t>
                      </a:r>
                      <a:endParaRPr lang="ru-RU" sz="1400" b="0" dirty="0"/>
                    </a:p>
                  </a:txBody>
                  <a:tcPr marL="186128" marR="18612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Большая наука</a:t>
                      </a:r>
                      <a:endParaRPr lang="ru-RU" sz="1400" b="0" dirty="0"/>
                    </a:p>
                  </a:txBody>
                  <a:tcPr marL="186128" marR="186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86128" marR="18612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86128" marR="18612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Научная школа</a:t>
                      </a:r>
                      <a:endParaRPr lang="ru-RU" sz="1400" dirty="0"/>
                    </a:p>
                  </a:txBody>
                  <a:tcPr marL="186128" marR="1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Научно-исследовательские институты (исследовательские</a:t>
                      </a:r>
                      <a:r>
                        <a:rPr lang="ru-RU" sz="1400" baseline="0" dirty="0" smtClean="0"/>
                        <a:t> центры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 marL="186128" marR="18612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Национальные</a:t>
                      </a:r>
                      <a:r>
                        <a:rPr lang="ru-RU" sz="1400" baseline="0" dirty="0" smtClean="0"/>
                        <a:t> Академии наук</a:t>
                      </a:r>
                      <a:endParaRPr lang="ru-RU" sz="1400" dirty="0"/>
                    </a:p>
                  </a:txBody>
                  <a:tcPr marL="186128" marR="186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Дисциплинарные сообщества</a:t>
                      </a:r>
                      <a:endParaRPr lang="ru-RU" sz="1400" dirty="0"/>
                    </a:p>
                  </a:txBody>
                  <a:tcPr marL="186128" marR="1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Научное сообщество в целом</a:t>
                      </a:r>
                      <a:endParaRPr lang="ru-RU" sz="1400" dirty="0"/>
                    </a:p>
                  </a:txBody>
                  <a:tcPr marL="186128" marR="18612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Российская</a:t>
                      </a:r>
                      <a:r>
                        <a:rPr lang="ru-RU" sz="1400" baseline="0" dirty="0" smtClean="0"/>
                        <a:t> школа </a:t>
                      </a:r>
                      <a:r>
                        <a:rPr lang="ru-RU" sz="1400" baseline="0" dirty="0" err="1" smtClean="0"/>
                        <a:t>биоморфологии</a:t>
                      </a:r>
                      <a:r>
                        <a:rPr lang="ru-RU" sz="1400" baseline="0" dirty="0" smtClean="0"/>
                        <a:t> растений И.Г. и Т.И. Серебряковых, школа популяционной биологии А.А. </a:t>
                      </a:r>
                      <a:r>
                        <a:rPr lang="ru-RU" sz="1400" baseline="0" dirty="0" err="1" smtClean="0"/>
                        <a:t>Уранова</a:t>
                      </a:r>
                      <a:endParaRPr lang="ru-RU" sz="1400" dirty="0"/>
                    </a:p>
                  </a:txBody>
                  <a:tcPr marL="186128" marR="1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Федеральный исследовательский центр</a:t>
                      </a:r>
                      <a:r>
                        <a:rPr lang="ru-RU" sz="1400" baseline="0" dirty="0" smtClean="0"/>
                        <a:t> Коми научный центр Уральского отделения РАН, Институт биологии ФИЦ Коми НЦ </a:t>
                      </a:r>
                      <a:r>
                        <a:rPr lang="ru-RU" sz="1400" baseline="0" dirty="0" err="1" smtClean="0"/>
                        <a:t>УрО</a:t>
                      </a:r>
                      <a:r>
                        <a:rPr lang="ru-RU" sz="1400" baseline="0" dirty="0" smtClean="0"/>
                        <a:t> РАН</a:t>
                      </a:r>
                      <a:endParaRPr lang="ru-RU" sz="1400" dirty="0"/>
                    </a:p>
                  </a:txBody>
                  <a:tcPr marL="186128" marR="18612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Российская</a:t>
                      </a:r>
                      <a:r>
                        <a:rPr lang="ru-RU" sz="1400" baseline="0" dirty="0" smtClean="0"/>
                        <a:t> Академия наук, </a:t>
                      </a:r>
                      <a:r>
                        <a:rPr lang="de-DE" sz="1400" i="0" dirty="0" smtClean="0">
                          <a:effectLst/>
                        </a:rPr>
                        <a:t>Deutsche Akademie der Naturforscher </a:t>
                      </a:r>
                      <a:r>
                        <a:rPr lang="de-DE" sz="1400" i="0" dirty="0" err="1" smtClean="0">
                          <a:effectLst/>
                        </a:rPr>
                        <a:t>Leopoldina</a:t>
                      </a:r>
                      <a:endParaRPr lang="ru-RU" sz="1400" i="0" dirty="0"/>
                    </a:p>
                  </a:txBody>
                  <a:tcPr marL="186128" marR="186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Русское ботаническое общество, </a:t>
                      </a:r>
                      <a:r>
                        <a:rPr lang="en-US" sz="1400" i="0" dirty="0" smtClean="0">
                          <a:effectLst/>
                        </a:rPr>
                        <a:t>The </a:t>
                      </a:r>
                      <a:r>
                        <a:rPr lang="en-US" sz="1400" i="0" dirty="0" err="1" smtClean="0">
                          <a:effectLst/>
                        </a:rPr>
                        <a:t>Linnean</a:t>
                      </a:r>
                      <a:r>
                        <a:rPr lang="en-US" sz="1400" i="0" dirty="0" smtClean="0">
                          <a:effectLst/>
                        </a:rPr>
                        <a:t> Society of London</a:t>
                      </a:r>
                      <a:endParaRPr lang="ru-RU" sz="1400" i="0" dirty="0"/>
                    </a:p>
                  </a:txBody>
                  <a:tcPr marL="186128" marR="1861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Вся совокупность исследователей в мире вообще</a:t>
                      </a:r>
                      <a:endParaRPr lang="ru-RU" sz="1400" dirty="0"/>
                    </a:p>
                  </a:txBody>
                  <a:tcPr marL="186128" marR="18612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Примеры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6128" marR="18612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86128" marR="18612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86128" marR="18612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86128" marR="18612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86128" marR="18612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08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077200" cy="970450"/>
          </a:xfrm>
        </p:spPr>
        <p:txBody>
          <a:bodyPr/>
          <a:lstStyle/>
          <a:p>
            <a:r>
              <a:rPr lang="ru-RU" dirty="0" smtClean="0"/>
              <a:t>Система должностей сотрудников высших учебных заведений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231634"/>
              </p:ext>
            </p:extLst>
          </p:nvPr>
        </p:nvGraphicFramePr>
        <p:xfrm>
          <a:off x="0" y="2235200"/>
          <a:ext cx="121920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64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Должность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 к квалификации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Функционал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Профессор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(Professor / Full Professor)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Степень доктора наук и стаж работы в вузе или звание профессора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</a:t>
                      </a:r>
                      <a:r>
                        <a:rPr lang="ru-RU" sz="1400" baseline="0" dirty="0" smtClean="0"/>
                        <a:t> у доцента, а также руководство подготовкой докторантов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Доцент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(Docent / Associate Professor)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Степень кандидата наук и стаж работы в вузе или звание доцента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</a:t>
                      </a:r>
                      <a:r>
                        <a:rPr lang="ru-RU" sz="1400" baseline="0" dirty="0" smtClean="0"/>
                        <a:t> у старшего преподавателя, а также проведение основных дисциплин, руководство выпускными квалификационными работами магистров, подготовкой аспирантов (при наличии звания)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Старший преподаватель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(Senior Lecturer)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Наличие высшего образования (специалист или магистр) и опыт работы в вузе или степень кандидата наук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у преподавателя, а также проведение </a:t>
                      </a:r>
                      <a:r>
                        <a:rPr lang="ru-RU" sz="1400" dirty="0" err="1" smtClean="0"/>
                        <a:t>спецдисциплин</a:t>
                      </a:r>
                      <a:r>
                        <a:rPr lang="ru-RU" sz="1400" dirty="0" smtClean="0"/>
                        <a:t> и </a:t>
                      </a:r>
                      <a:r>
                        <a:rPr lang="ru-RU" sz="1400" dirty="0" err="1" smtClean="0"/>
                        <a:t>спецпрактикумов</a:t>
                      </a:r>
                      <a:r>
                        <a:rPr lang="ru-RU" sz="1400" dirty="0" smtClean="0"/>
                        <a:t>, руководство выпускными квалификационными работами бакалавров (при наличии степени), приём зачётов и экзаменов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Преподаватель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(Lecturer)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Наличие</a:t>
                      </a:r>
                      <a:r>
                        <a:rPr lang="ru-RU" sz="1400" baseline="0" dirty="0" smtClean="0"/>
                        <a:t> высшего образования (специалист или магистр) и опыт работы в вузе или степень кандидата наук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у ассистента,</a:t>
                      </a:r>
                      <a:r>
                        <a:rPr lang="ru-RU" sz="1400" baseline="0" dirty="0" smtClean="0"/>
                        <a:t> а также проведение семинаров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Ассистент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(Assistant)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Наличие высшего образования (специалист или магистр)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лабораторных и практических занятий, учебных практик, кружков и факультативов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32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089900" cy="970450"/>
          </a:xfrm>
        </p:spPr>
        <p:txBody>
          <a:bodyPr/>
          <a:lstStyle/>
          <a:p>
            <a:r>
              <a:rPr lang="ru-RU" dirty="0" smtClean="0"/>
              <a:t>Система должностей сотрудников научно-исследовательских учреждений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078147"/>
              </p:ext>
            </p:extLst>
          </p:nvPr>
        </p:nvGraphicFramePr>
        <p:xfrm>
          <a:off x="0" y="2273300"/>
          <a:ext cx="121920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Должность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</a:t>
                      </a:r>
                      <a:r>
                        <a:rPr lang="ru-RU" sz="1400" baseline="0" dirty="0" smtClean="0"/>
                        <a:t> к квалификации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Функционал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Главный научный сотрудник</a:t>
                      </a:r>
                    </a:p>
                    <a:p>
                      <a:pPr algn="ctr"/>
                      <a:r>
                        <a:rPr lang="ru-RU" sz="1400" dirty="0" smtClean="0"/>
                        <a:t>(</a:t>
                      </a:r>
                      <a:r>
                        <a:rPr lang="en-US" sz="1400" dirty="0" smtClean="0"/>
                        <a:t>Principal Researcher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Доктор наук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у ведущего научного сотрудника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Ведущий научный сотрудник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(Leading Researcher)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Доктор наук или кандидат наук и 5 лет стажа после защиты диссертации (как исключение)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у старшего</a:t>
                      </a:r>
                      <a:r>
                        <a:rPr lang="ru-RU" sz="1400" baseline="0" dirty="0" smtClean="0"/>
                        <a:t> научного сотрудника, а также подготовкой докторантов (при наличии степени доктора наук)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Старший научный сотрудник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(Senior Researcher)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Кандидат наук или соискатель</a:t>
                      </a:r>
                      <a:r>
                        <a:rPr lang="ru-RU" sz="1400" baseline="0" dirty="0" smtClean="0"/>
                        <a:t> с </a:t>
                      </a:r>
                      <a:r>
                        <a:rPr lang="ru-RU" sz="1400" dirty="0" smtClean="0"/>
                        <a:t>высшим образованием (специалист или магистр) 5 годами стажа (как исключение)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 частных исследований, руководство неформальной или формальной научно-исследовательской</a:t>
                      </a:r>
                      <a:r>
                        <a:rPr lang="ru-RU" sz="1400" baseline="0" dirty="0" smtClean="0"/>
                        <a:t> группой; руководство подготовкой аспирантов (при наличии звания)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Научный</a:t>
                      </a:r>
                      <a:r>
                        <a:rPr lang="ru-RU" sz="1400" baseline="0" dirty="0" smtClean="0"/>
                        <a:t> сотрудник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(Researcher)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Соискатель с высшим образованием и 3 годами научного стажа</a:t>
                      </a:r>
                      <a:r>
                        <a:rPr lang="ru-RU" sz="1400" baseline="0" dirty="0" smtClean="0"/>
                        <a:t> или выпускник аспирантуры или кандидат наук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 частных исследований,</a:t>
                      </a:r>
                      <a:r>
                        <a:rPr lang="ru-RU" sz="1400" baseline="0" dirty="0" smtClean="0"/>
                        <a:t> в том числе по собственной тематике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Младший научный сотрудник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(Junior Researcher)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Соискатель с высшим образованием (бакалавр, специалист или магистр)</a:t>
                      </a:r>
                      <a:r>
                        <a:rPr lang="ru-RU" sz="1400" baseline="0" dirty="0" smtClean="0"/>
                        <a:t> и опытом работы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 частных исследований в пределах тематики исследовательской группы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81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229600" cy="970450"/>
          </a:xfrm>
        </p:spPr>
        <p:txBody>
          <a:bodyPr/>
          <a:lstStyle/>
          <a:p>
            <a:r>
              <a:rPr lang="ru-RU" dirty="0" smtClean="0"/>
              <a:t>Структура кафедры университета и научно-исследовательской лаборатории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879601" y="2174875"/>
            <a:ext cx="3187699" cy="576262"/>
          </a:xfrm>
        </p:spPr>
        <p:txBody>
          <a:bodyPr/>
          <a:lstStyle/>
          <a:p>
            <a:r>
              <a:rPr lang="ru-RU" b="1" dirty="0" smtClean="0"/>
              <a:t>Кафедра университета</a:t>
            </a:r>
            <a:endParaRPr lang="ru-RU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4963392"/>
              </p:ext>
            </p:extLst>
          </p:nvPr>
        </p:nvGraphicFramePr>
        <p:xfrm>
          <a:off x="814388" y="2751138"/>
          <a:ext cx="5189537" cy="377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Научно-исследовательская лаборатория</a:t>
            </a:r>
            <a:endParaRPr lang="ru-RU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34571466"/>
              </p:ext>
            </p:extLst>
          </p:nvPr>
        </p:nvGraphicFramePr>
        <p:xfrm>
          <a:off x="6188075" y="2751138"/>
          <a:ext cx="5194300" cy="378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64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учёных степеней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Немецкая система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Англосаксонская система</a:t>
            </a:r>
            <a:endParaRPr lang="ru-RU" b="1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09165606"/>
              </p:ext>
            </p:extLst>
          </p:nvPr>
        </p:nvGraphicFramePr>
        <p:xfrm>
          <a:off x="6353175" y="4211638"/>
          <a:ext cx="5194300" cy="64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7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7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Одноуровневая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Доктор философии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9992060"/>
              </p:ext>
            </p:extLst>
          </p:nvPr>
        </p:nvGraphicFramePr>
        <p:xfrm>
          <a:off x="763588" y="3208338"/>
          <a:ext cx="5189538" cy="1010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4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4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Двухуровневая система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Хабилитированный</a:t>
                      </a:r>
                      <a:r>
                        <a:rPr lang="ru-RU" dirty="0" smtClean="0"/>
                        <a:t> доктор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Доктор философии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085007"/>
              </p:ext>
            </p:extLst>
          </p:nvPr>
        </p:nvGraphicFramePr>
        <p:xfrm>
          <a:off x="776288" y="4897438"/>
          <a:ext cx="51895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4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4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Двухуровневая система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Доктор наук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Кандидат наук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22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616" y="2484860"/>
            <a:ext cx="3990975" cy="37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представление о науке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97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Наука – это область человеческой деятельности, направленная на выработку и систематизацию объективных знаний о действительности.</a:t>
            </a:r>
          </a:p>
          <a:p>
            <a:pPr marL="0" indent="0">
              <a:buNone/>
            </a:pPr>
            <a:r>
              <a:rPr lang="ru-RU" dirty="0"/>
              <a:t>Основой этой деятельности является сбор фактов, их постоянное обновление и систематизация, критический анализ и, на этой основе, синтез новых знаний или обобщений, которые не только описывают наблюдаемые природные или общественные явления, но и позволяют построить причинно-следственные связи с конечной целью прогнозирования.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96" y="2551535"/>
            <a:ext cx="3195214" cy="363855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51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Российские учёные степени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10508"/>
              </p:ext>
            </p:extLst>
          </p:nvPr>
        </p:nvGraphicFramePr>
        <p:xfrm>
          <a:off x="742950" y="2374900"/>
          <a:ext cx="10553702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1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1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8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583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Степень</a:t>
                      </a:r>
                      <a:endParaRPr lang="ru-RU" dirty="0"/>
                    </a:p>
                  </a:txBody>
                  <a:tcPr marL="173982" marR="1739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Условие получения</a:t>
                      </a:r>
                      <a:endParaRPr lang="ru-RU" dirty="0"/>
                    </a:p>
                  </a:txBody>
                  <a:tcPr marL="173982" marR="1739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обучения</a:t>
                      </a:r>
                      <a:endParaRPr lang="ru-RU" dirty="0"/>
                    </a:p>
                  </a:txBody>
                  <a:tcPr marL="173982" marR="1739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Кто присуждает</a:t>
                      </a:r>
                      <a:endParaRPr lang="ru-RU" dirty="0"/>
                    </a:p>
                  </a:txBody>
                  <a:tcPr marL="173982" marR="17398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Доктор наук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(Doctor</a:t>
                      </a:r>
                      <a:r>
                        <a:rPr lang="en-US" baseline="0" dirty="0" smtClean="0"/>
                        <a:t> of Sciences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marL="173982" marR="1739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Защита докторской диссертации</a:t>
                      </a:r>
                      <a:endParaRPr lang="ru-RU" dirty="0"/>
                    </a:p>
                  </a:txBody>
                  <a:tcPr marL="173982" marR="1739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Докторантура</a:t>
                      </a:r>
                      <a:endParaRPr lang="ru-RU" dirty="0"/>
                    </a:p>
                  </a:txBody>
                  <a:tcPr marL="173982" marR="1739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ВАК</a:t>
                      </a:r>
                    </a:p>
                    <a:p>
                      <a:pPr algn="ctr"/>
                      <a:r>
                        <a:rPr lang="ru-RU" i="1" dirty="0" smtClean="0"/>
                        <a:t>или</a:t>
                      </a:r>
                    </a:p>
                    <a:p>
                      <a:pPr algn="ctr"/>
                      <a:r>
                        <a:rPr lang="ru-RU" dirty="0" smtClean="0"/>
                        <a:t>Диссертационные советы отдельных университетов</a:t>
                      </a:r>
                      <a:endParaRPr lang="ru-RU" dirty="0"/>
                    </a:p>
                  </a:txBody>
                  <a:tcPr marL="173982" marR="17398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Кандидат наук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(Candidate</a:t>
                      </a:r>
                      <a:r>
                        <a:rPr lang="en-US" baseline="0" dirty="0" smtClean="0"/>
                        <a:t> of Sciences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marL="173982" marR="1739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Защита кандидатской диссертации</a:t>
                      </a:r>
                      <a:endParaRPr lang="ru-RU" dirty="0"/>
                    </a:p>
                  </a:txBody>
                  <a:tcPr marL="173982" marR="1739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Аспирантура</a:t>
                      </a:r>
                      <a:endParaRPr lang="ru-RU" dirty="0"/>
                    </a:p>
                  </a:txBody>
                  <a:tcPr marL="173982" marR="1739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Диссертационные</a:t>
                      </a:r>
                      <a:r>
                        <a:rPr lang="ru-RU" baseline="0" dirty="0" smtClean="0"/>
                        <a:t> советы (с последующим утверждением ВАК)</a:t>
                      </a:r>
                      <a:endParaRPr lang="ru-RU" dirty="0"/>
                    </a:p>
                  </a:txBody>
                  <a:tcPr marL="173982" marR="173982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Почётный доктор</a:t>
                      </a:r>
                    </a:p>
                    <a:p>
                      <a:pPr algn="ctr"/>
                      <a:r>
                        <a:rPr lang="en-US" dirty="0" smtClean="0"/>
                        <a:t>(Doctor honoris causa, Dr. </a:t>
                      </a:r>
                      <a:r>
                        <a:rPr lang="en-US" dirty="0" err="1" smtClean="0"/>
                        <a:t>h.c</a:t>
                      </a:r>
                      <a:r>
                        <a:rPr lang="en-US" dirty="0" smtClean="0"/>
                        <a:t>.)</a:t>
                      </a:r>
                      <a:endParaRPr lang="ru-RU" dirty="0"/>
                    </a:p>
                  </a:txBody>
                  <a:tcPr marL="173982" marR="1739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Наличие</a:t>
                      </a:r>
                      <a:r>
                        <a:rPr lang="ru-RU" baseline="0" dirty="0" smtClean="0"/>
                        <a:t> личных заслуг</a:t>
                      </a:r>
                      <a:endParaRPr lang="ru-RU" dirty="0"/>
                    </a:p>
                  </a:txBody>
                  <a:tcPr marL="173982" marR="1739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73982" marR="1739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Учёные</a:t>
                      </a:r>
                      <a:r>
                        <a:rPr lang="ru-RU" baseline="0" dirty="0" smtClean="0"/>
                        <a:t> советы У</a:t>
                      </a:r>
                      <a:r>
                        <a:rPr lang="ru-RU" dirty="0" smtClean="0"/>
                        <a:t>ниверситетов</a:t>
                      </a:r>
                      <a:endParaRPr lang="ru-RU" dirty="0"/>
                    </a:p>
                  </a:txBody>
                  <a:tcPr marL="173982" marR="17398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57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</a:t>
            </a:r>
            <a:br>
              <a:rPr lang="ru-RU" dirty="0" smtClean="0"/>
            </a:br>
            <a:r>
              <a:rPr lang="ru-RU" dirty="0" smtClean="0"/>
              <a:t>иностранные учёные степени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4583560"/>
              </p:ext>
            </p:extLst>
          </p:nvPr>
        </p:nvGraphicFramePr>
        <p:xfrm>
          <a:off x="0" y="1879600"/>
          <a:ext cx="62865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431821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Хабилитация</a:t>
            </a:r>
            <a:r>
              <a:rPr lang="ru-RU" dirty="0"/>
              <a:t> </a:t>
            </a:r>
            <a:r>
              <a:rPr lang="ru-RU" dirty="0" smtClean="0"/>
              <a:t>– процедура </a:t>
            </a:r>
            <a:r>
              <a:rPr lang="ru-RU" dirty="0"/>
              <a:t>получения высшей академической квалификации, следующей после учёной </a:t>
            </a:r>
            <a:r>
              <a:rPr lang="ru-RU" dirty="0" smtClean="0"/>
              <a:t>степени доктора философии.</a:t>
            </a:r>
          </a:p>
          <a:p>
            <a:pPr marL="0" indent="0">
              <a:buNone/>
            </a:pPr>
            <a:r>
              <a:rPr lang="ru-RU" dirty="0"/>
              <a:t>После прохождения процедуры </a:t>
            </a:r>
            <a:r>
              <a:rPr lang="ru-RU" dirty="0" err="1"/>
              <a:t>хабилитации</a:t>
            </a:r>
            <a:r>
              <a:rPr lang="ru-RU" dirty="0"/>
              <a:t> претенденту присваивается учёная степень </a:t>
            </a:r>
            <a:r>
              <a:rPr lang="ru-RU" dirty="0" err="1"/>
              <a:t>хабилитированного</a:t>
            </a:r>
            <a:r>
              <a:rPr lang="ru-RU" dirty="0"/>
              <a:t> доктора </a:t>
            </a:r>
            <a:r>
              <a:rPr lang="ru-RU" dirty="0" smtClean="0"/>
              <a:t>(</a:t>
            </a:r>
            <a:r>
              <a:rPr lang="ru-RU" dirty="0" err="1" smtClean="0"/>
              <a:t>Dr</a:t>
            </a:r>
            <a:r>
              <a:rPr lang="ru-RU" dirty="0"/>
              <a:t>. </a:t>
            </a:r>
            <a:r>
              <a:rPr lang="ru-RU" dirty="0" err="1"/>
              <a:t>habil</a:t>
            </a:r>
            <a:r>
              <a:rPr lang="ru-RU" dirty="0"/>
              <a:t>.), которая даёт право на занятие профессорской должности в университете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Предметом защиты при </a:t>
            </a:r>
            <a:r>
              <a:rPr lang="ru-RU" dirty="0" err="1" smtClean="0"/>
              <a:t>хабилитации</a:t>
            </a:r>
            <a:r>
              <a:rPr lang="ru-RU" dirty="0" smtClean="0"/>
              <a:t> может быть как отдельная диссертационная работа, так и вся работа соискателя в целом.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10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Российские учёные звания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499899"/>
              </p:ext>
            </p:extLst>
          </p:nvPr>
        </p:nvGraphicFramePr>
        <p:xfrm>
          <a:off x="831850" y="2286000"/>
          <a:ext cx="10553700" cy="375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17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17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Условие получения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Кто присваивает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Профессор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Выполнение квалификационного норматива (стаж, публикации и защищённые аспиранты для профессора)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ВАК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Профессор РАН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РАН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Доцент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ВАК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Почётные учёные звания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Действительный</a:t>
                      </a:r>
                      <a:r>
                        <a:rPr lang="ru-RU" baseline="0" dirty="0" smtClean="0"/>
                        <a:t> член (академик) Академии наук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Наличие личных достижений, признаваемых членами Академии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РАН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Член-корреспондент</a:t>
                      </a:r>
                      <a:r>
                        <a:rPr lang="ru-RU" baseline="0" dirty="0" smtClean="0"/>
                        <a:t> Академии наук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9300" y="6121400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Эмерит</a:t>
            </a:r>
            <a:r>
              <a:rPr lang="ru-RU" dirty="0" smtClean="0"/>
              <a:t> – преподаватель высшей школы, который </a:t>
            </a:r>
            <a:r>
              <a:rPr lang="ru-RU" dirty="0"/>
              <a:t>в связи с преклонным возрастом </a:t>
            </a:r>
            <a:r>
              <a:rPr lang="ru-RU" dirty="0" smtClean="0"/>
              <a:t>освобождён </a:t>
            </a:r>
            <a:r>
              <a:rPr lang="ru-RU" dirty="0"/>
              <a:t>от ряда своих ежедневных служебных </a:t>
            </a:r>
            <a:r>
              <a:rPr lang="ru-RU" dirty="0" smtClean="0"/>
              <a:t>обязанностей.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766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b="12462"/>
          <a:stretch/>
        </p:blipFill>
        <p:spPr bwMode="auto">
          <a:xfrm>
            <a:off x="4495800" y="2127885"/>
            <a:ext cx="1638300" cy="21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Научные интересы сотрудников кафедры экологии СГУ им. Питирима Сорокина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28601" y="2222287"/>
            <a:ext cx="4251960" cy="43139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 smtClean="0"/>
              <a:t>Москалёв</a:t>
            </a:r>
            <a:r>
              <a:rPr lang="ru-RU" b="1" dirty="0" smtClean="0"/>
              <a:t> Алексей Александрович</a:t>
            </a:r>
            <a:r>
              <a:rPr lang="ru-RU" dirty="0" smtClean="0"/>
              <a:t>, заведующий кафедрой, профессор кафедры экологии, доктор биологических наук, профессор, профессор РАН, член-корреспондент РАН.</a:t>
            </a:r>
          </a:p>
          <a:p>
            <a:pPr marL="0" indent="0">
              <a:buNone/>
            </a:pPr>
            <a:r>
              <a:rPr lang="ru-RU" dirty="0" smtClean="0"/>
              <a:t>Внешний совместитель; основное место работы Институт биологии Коми научного центра </a:t>
            </a:r>
            <a:r>
              <a:rPr lang="ru-RU" dirty="0" err="1" smtClean="0"/>
              <a:t>УрО</a:t>
            </a:r>
            <a:r>
              <a:rPr lang="ru-RU" dirty="0" smtClean="0"/>
              <a:t> РАН.</a:t>
            </a:r>
          </a:p>
          <a:p>
            <a:pPr marL="0" indent="0">
              <a:buNone/>
            </a:pPr>
            <a:r>
              <a:rPr lang="ru-RU" dirty="0" smtClean="0"/>
              <a:t>Область научных интересов:</a:t>
            </a:r>
          </a:p>
          <a:p>
            <a:pPr>
              <a:buFontTx/>
              <a:buChar char="-"/>
            </a:pPr>
            <a:r>
              <a:rPr lang="ru-RU" dirty="0" smtClean="0"/>
              <a:t>генетика;</a:t>
            </a:r>
          </a:p>
          <a:p>
            <a:pPr>
              <a:buFontTx/>
              <a:buChar char="-"/>
            </a:pPr>
            <a:r>
              <a:rPr lang="ru-RU" dirty="0" smtClean="0"/>
              <a:t>геронтология;</a:t>
            </a:r>
          </a:p>
          <a:p>
            <a:pPr>
              <a:buFontTx/>
              <a:buChar char="-"/>
            </a:pPr>
            <a:r>
              <a:rPr lang="ru-RU" dirty="0" smtClean="0"/>
              <a:t>биологически активные вещества.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757160" y="2222287"/>
            <a:ext cx="3992880" cy="43139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Дымов Алексей Александрович</a:t>
            </a:r>
            <a:r>
              <a:rPr lang="ru-RU" dirty="0" smtClean="0"/>
              <a:t>, доцент кафедры экологии, доктор биологических наук.</a:t>
            </a:r>
          </a:p>
          <a:p>
            <a:pPr marL="0" indent="0">
              <a:buNone/>
            </a:pPr>
            <a:r>
              <a:rPr lang="ru-RU" dirty="0"/>
              <a:t>Внешний совместитель; основное место работы Институт биологии Коми научного центра </a:t>
            </a:r>
            <a:r>
              <a:rPr lang="ru-RU" dirty="0" err="1"/>
              <a:t>УрО</a:t>
            </a:r>
            <a:r>
              <a:rPr lang="ru-RU" dirty="0"/>
              <a:t> РАН.</a:t>
            </a:r>
          </a:p>
          <a:p>
            <a:pPr marL="0" indent="0">
              <a:buNone/>
            </a:pPr>
            <a:r>
              <a:rPr lang="ru-RU" dirty="0"/>
              <a:t>Область научных интересов:</a:t>
            </a:r>
          </a:p>
          <a:p>
            <a:pPr>
              <a:buFontTx/>
              <a:buChar char="-"/>
            </a:pPr>
            <a:r>
              <a:rPr lang="ru-RU" dirty="0" smtClean="0"/>
              <a:t>почвоведение;</a:t>
            </a:r>
          </a:p>
          <a:p>
            <a:pPr>
              <a:buFontTx/>
              <a:buChar char="-"/>
            </a:pPr>
            <a:r>
              <a:rPr lang="ru-RU" dirty="0" err="1" smtClean="0"/>
              <a:t>пострубочные</a:t>
            </a:r>
            <a:r>
              <a:rPr lang="ru-RU" dirty="0" smtClean="0"/>
              <a:t> почвы;</a:t>
            </a:r>
          </a:p>
          <a:p>
            <a:pPr>
              <a:buFontTx/>
              <a:buChar char="-"/>
            </a:pPr>
            <a:r>
              <a:rPr lang="ru-RU" dirty="0" smtClean="0"/>
              <a:t>почвы города.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4415791"/>
            <a:ext cx="2929890" cy="219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530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1976438"/>
            <a:ext cx="1905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Научные интересы сотрудников кафедры экологии СГУ им. Питирима Сорокина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3707568" cy="43139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Бобров Юрий Александрович</a:t>
            </a:r>
            <a:r>
              <a:rPr lang="ru-RU" dirty="0" smtClean="0"/>
              <a:t>, доцент кафедры экологии, кандидат биологических наук, доцент.</a:t>
            </a:r>
          </a:p>
          <a:p>
            <a:pPr marL="0" indent="0">
              <a:buNone/>
            </a:pPr>
            <a:r>
              <a:rPr lang="ru-RU" dirty="0" smtClean="0"/>
              <a:t>Область научных интересов:</a:t>
            </a:r>
          </a:p>
          <a:p>
            <a:pPr>
              <a:buFontTx/>
              <a:buChar char="-"/>
            </a:pPr>
            <a:r>
              <a:rPr lang="ru-RU" dirty="0" smtClean="0"/>
              <a:t>биоморфология и популяционная биология растений;</a:t>
            </a:r>
          </a:p>
          <a:p>
            <a:pPr>
              <a:buFontTx/>
              <a:buChar char="-"/>
            </a:pPr>
            <a:r>
              <a:rPr lang="ru-RU" dirty="0" smtClean="0"/>
              <a:t>заносная флора и флора урбанизированных территорий.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848600" y="2222287"/>
            <a:ext cx="3533398" cy="43139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Денисова Илона Владимировна</a:t>
            </a:r>
            <a:r>
              <a:rPr lang="ru-RU" dirty="0" smtClean="0"/>
              <a:t>, доцент кафедры экологии, кандидат географических наук.</a:t>
            </a:r>
          </a:p>
          <a:p>
            <a:pPr marL="0" indent="0">
              <a:buNone/>
            </a:pPr>
            <a:r>
              <a:rPr lang="ru-RU" dirty="0" smtClean="0"/>
              <a:t>Область научных интересов:</a:t>
            </a:r>
          </a:p>
          <a:p>
            <a:pPr>
              <a:buFontTx/>
              <a:buChar char="-"/>
            </a:pPr>
            <a:r>
              <a:rPr lang="ru-RU" dirty="0" smtClean="0"/>
              <a:t>геоэкология;</a:t>
            </a:r>
          </a:p>
          <a:p>
            <a:pPr>
              <a:buFontTx/>
              <a:buChar char="-"/>
            </a:pPr>
            <a:r>
              <a:rPr lang="ru-RU" dirty="0" smtClean="0"/>
              <a:t>экологическое </a:t>
            </a:r>
            <a:r>
              <a:rPr lang="ru-RU" dirty="0" err="1" smtClean="0"/>
              <a:t>русловедение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95" y="4263390"/>
            <a:ext cx="23050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682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Научные интересы сотрудников кафедры экологии СГУ им. Питирима Сорокина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3296088" cy="43139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Плюснин</a:t>
            </a:r>
            <a:r>
              <a:rPr lang="ru-RU" b="1" dirty="0"/>
              <a:t> Сергей Николаевич</a:t>
            </a:r>
            <a:r>
              <a:rPr lang="ru-RU" dirty="0"/>
              <a:t>, доцент кафедры экологии, кандидат биологических наук.</a:t>
            </a:r>
          </a:p>
          <a:p>
            <a:pPr marL="0" indent="0">
              <a:buNone/>
            </a:pPr>
            <a:r>
              <a:rPr lang="ru-RU" dirty="0"/>
              <a:t>Область научных интересов:</a:t>
            </a:r>
          </a:p>
          <a:p>
            <a:pPr>
              <a:buFontTx/>
              <a:buChar char="-"/>
            </a:pPr>
            <a:r>
              <a:rPr lang="ru-RU" dirty="0"/>
              <a:t>лихенология;</a:t>
            </a:r>
          </a:p>
          <a:p>
            <a:pPr>
              <a:buFontTx/>
              <a:buChar char="-"/>
            </a:pPr>
            <a:r>
              <a:rPr lang="ru-RU" dirty="0"/>
              <a:t>биологически активные вещества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061960" y="2222287"/>
            <a:ext cx="3320038" cy="431398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Шабалина Юлия Николаевна</a:t>
            </a:r>
            <a:r>
              <a:rPr lang="ru-RU" dirty="0"/>
              <a:t>, доцент кафедры экологии, кандидат биологических наук.</a:t>
            </a:r>
          </a:p>
          <a:p>
            <a:pPr marL="0" indent="0">
              <a:buNone/>
            </a:pPr>
            <a:r>
              <a:rPr lang="ru-RU" dirty="0"/>
              <a:t>Область научных интересов:</a:t>
            </a:r>
          </a:p>
          <a:p>
            <a:pPr>
              <a:buFontTx/>
              <a:buChar char="-"/>
            </a:pPr>
            <a:r>
              <a:rPr lang="ru-RU" dirty="0"/>
              <a:t>альгология;</a:t>
            </a:r>
          </a:p>
          <a:p>
            <a:pPr>
              <a:buFontTx/>
              <a:buChar char="-"/>
            </a:pPr>
            <a:r>
              <a:rPr lang="ru-RU" dirty="0"/>
              <a:t>диатомовые водоросли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219075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72" y="3943350"/>
            <a:ext cx="16478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630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Научные интересы сотрудников кафедры экологии СГУ им. Питирима Сорокина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3387528" cy="4313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Юранёва</a:t>
            </a:r>
            <a:r>
              <a:rPr lang="ru-RU" b="1" dirty="0"/>
              <a:t> Ирина Николаевна</a:t>
            </a:r>
            <a:r>
              <a:rPr lang="ru-RU" dirty="0"/>
              <a:t>, доцент кафедры экологии, кандидат биологических наук.</a:t>
            </a:r>
          </a:p>
          <a:p>
            <a:pPr marL="0" indent="0">
              <a:buNone/>
            </a:pPr>
            <a:r>
              <a:rPr lang="ru-RU" dirty="0"/>
              <a:t>Область научных интересов:</a:t>
            </a:r>
          </a:p>
          <a:p>
            <a:pPr>
              <a:buFontTx/>
              <a:buChar char="-"/>
            </a:pPr>
            <a:r>
              <a:rPr lang="ru-RU" dirty="0"/>
              <a:t>генетика;</a:t>
            </a:r>
          </a:p>
          <a:p>
            <a:pPr>
              <a:buFontTx/>
              <a:buChar char="-"/>
            </a:pPr>
            <a:r>
              <a:rPr lang="ru-RU" dirty="0"/>
              <a:t>радиобиология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559040" y="2222287"/>
            <a:ext cx="3822958" cy="4313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Боровлёв</a:t>
            </a:r>
            <a:r>
              <a:rPr lang="ru-RU" b="1" dirty="0"/>
              <a:t> Александр Юрьевич</a:t>
            </a:r>
            <a:r>
              <a:rPr lang="ru-RU" dirty="0"/>
              <a:t>, преподаватель кафедры экологии.</a:t>
            </a:r>
          </a:p>
          <a:p>
            <a:pPr marL="0" indent="0">
              <a:buNone/>
            </a:pPr>
            <a:r>
              <a:rPr lang="ru-RU" dirty="0"/>
              <a:t>Внешний совместитель; основное место работы – фонд «Серебряная тайга».</a:t>
            </a:r>
          </a:p>
          <a:p>
            <a:pPr marL="0" indent="0">
              <a:buNone/>
            </a:pPr>
            <a:r>
              <a:rPr lang="ru-RU" dirty="0"/>
              <a:t>Область научных интересов:</a:t>
            </a:r>
          </a:p>
          <a:p>
            <a:pPr>
              <a:buFontTx/>
              <a:buChar char="-"/>
            </a:pPr>
            <a:r>
              <a:rPr lang="ru-RU" dirty="0"/>
              <a:t>геоинформационные системы (ГИС);</a:t>
            </a:r>
          </a:p>
          <a:p>
            <a:pPr>
              <a:buFontTx/>
              <a:buChar char="-"/>
            </a:pPr>
            <a:r>
              <a:rPr lang="ru-RU" dirty="0"/>
              <a:t>оценка влияния хозяйственной деятельности на экосистемы посредством ГИС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05" y="2084070"/>
            <a:ext cx="2419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4217670"/>
            <a:ext cx="18859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42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</a:t>
            </a:r>
            <a:br>
              <a:rPr lang="ru-RU" dirty="0" smtClean="0"/>
            </a:br>
            <a:r>
              <a:rPr lang="ru-RU" dirty="0" smtClean="0"/>
              <a:t>о четырёх типах познания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631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Наука (научное познание) – это высший (четвёртый) тип познания.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этом у каждого человека, обладающего научным познанием есть все три других его типа, однако не у всех людей научное познание сформировано.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4520935"/>
              </p:ext>
            </p:extLst>
          </p:nvPr>
        </p:nvGraphicFramePr>
        <p:xfrm>
          <a:off x="6188075" y="2222499"/>
          <a:ext cx="5194300" cy="426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1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</a:t>
            </a:r>
            <a:br>
              <a:rPr lang="ru-RU" dirty="0" smtClean="0"/>
            </a:br>
            <a:r>
              <a:rPr lang="ru-RU" dirty="0" smtClean="0"/>
              <a:t>о четырёх типах познания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Животное познание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675062"/>
          </a:xfrm>
        </p:spPr>
        <p:txBody>
          <a:bodyPr/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обслуживание природно-жизненных потребностей;</a:t>
            </a:r>
          </a:p>
          <a:p>
            <a:pPr>
              <a:buFontTx/>
              <a:buChar char="-"/>
            </a:pPr>
            <a:r>
              <a:rPr lang="ru-RU" dirty="0" smtClean="0"/>
              <a:t>доминирование инстинктов над жизненным опытом;</a:t>
            </a:r>
          </a:p>
          <a:p>
            <a:pPr>
              <a:buFontTx/>
              <a:buChar char="-"/>
            </a:pPr>
            <a:r>
              <a:rPr lang="ru-RU" dirty="0" smtClean="0"/>
              <a:t>«язык» познания – природно-чувственные сигналы;</a:t>
            </a:r>
          </a:p>
          <a:p>
            <a:pPr>
              <a:buFontTx/>
              <a:buChar char="-"/>
            </a:pPr>
            <a:r>
              <a:rPr lang="ru-RU" dirty="0" smtClean="0"/>
              <a:t>инстинктивные установки на уровне слепой веры.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Научное познание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67506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обслуживание культурных потребностей;</a:t>
            </a:r>
          </a:p>
          <a:p>
            <a:pPr>
              <a:buFontTx/>
              <a:buChar char="-"/>
            </a:pPr>
            <a:r>
              <a:rPr lang="ru-RU" dirty="0" smtClean="0"/>
              <a:t>преобладание рефлексивных процедур над неосознанными актами;</a:t>
            </a:r>
          </a:p>
          <a:p>
            <a:pPr>
              <a:buFontTx/>
              <a:buChar char="-"/>
            </a:pPr>
            <a:r>
              <a:rPr lang="ru-RU" dirty="0" smtClean="0"/>
              <a:t>доминирование вербального языка, хорошо развитая искусственная символика;</a:t>
            </a:r>
          </a:p>
          <a:p>
            <a:pPr>
              <a:buFontTx/>
              <a:buChar char="-"/>
            </a:pPr>
            <a:r>
              <a:rPr lang="ru-RU" dirty="0" smtClean="0"/>
              <a:t>работа гибкого переключения в системе «вера – сомнение».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5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</a:t>
            </a:r>
            <a:br>
              <a:rPr lang="ru-RU" dirty="0" smtClean="0"/>
            </a:br>
            <a:r>
              <a:rPr lang="ru-RU" dirty="0" smtClean="0"/>
              <a:t>о четырёх типах познания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Практическое познание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73432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знание ради блага;</a:t>
            </a:r>
          </a:p>
          <a:p>
            <a:pPr>
              <a:buFontTx/>
              <a:buChar char="-"/>
            </a:pPr>
            <a:r>
              <a:rPr lang="ru-RU" dirty="0" smtClean="0"/>
              <a:t>единство материального и идеального;</a:t>
            </a:r>
          </a:p>
          <a:p>
            <a:pPr>
              <a:buFontTx/>
              <a:buChar char="-"/>
            </a:pPr>
            <a:r>
              <a:rPr lang="ru-RU" dirty="0" smtClean="0"/>
              <a:t>неспециализированные эмпирические знания;</a:t>
            </a:r>
          </a:p>
          <a:p>
            <a:pPr>
              <a:buFontTx/>
              <a:buChar char="-"/>
            </a:pPr>
            <a:r>
              <a:rPr lang="ru-RU" dirty="0" smtClean="0"/>
              <a:t>приоритет некритической веры над сомнением;</a:t>
            </a:r>
          </a:p>
          <a:p>
            <a:pPr>
              <a:buFontTx/>
              <a:buChar char="-"/>
            </a:pPr>
            <a:r>
              <a:rPr lang="ru-RU" dirty="0" smtClean="0"/>
              <a:t>несистематичность рецептурных методов;</a:t>
            </a:r>
          </a:p>
          <a:p>
            <a:pPr>
              <a:buFontTx/>
              <a:buChar char="-"/>
            </a:pPr>
            <a:r>
              <a:rPr lang="ru-RU" dirty="0" smtClean="0"/>
              <a:t>приблизительность знания.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Научное познание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657452" cy="3861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знание ради знания;</a:t>
            </a:r>
          </a:p>
          <a:p>
            <a:pPr>
              <a:buFontTx/>
              <a:buChar char="-"/>
            </a:pPr>
            <a:r>
              <a:rPr lang="ru-RU" dirty="0" smtClean="0"/>
              <a:t>изначальность эмпирического и теоретического мышления;</a:t>
            </a:r>
          </a:p>
          <a:p>
            <a:pPr>
              <a:buFontTx/>
              <a:buChar char="-"/>
            </a:pPr>
            <a:r>
              <a:rPr lang="ru-RU" dirty="0" smtClean="0"/>
              <a:t>дисциплинарная </a:t>
            </a:r>
            <a:r>
              <a:rPr lang="ru-RU" dirty="0" err="1" smtClean="0"/>
              <a:t>специализированность</a:t>
            </a:r>
            <a:r>
              <a:rPr lang="ru-RU" dirty="0" smtClean="0"/>
              <a:t> эмпирических и теоретических знаний;</a:t>
            </a:r>
          </a:p>
          <a:p>
            <a:pPr>
              <a:buFontTx/>
              <a:buChar char="-"/>
            </a:pPr>
            <a:r>
              <a:rPr lang="ru-RU" dirty="0" smtClean="0"/>
              <a:t>приоритет проблемного сомнения над верой;</a:t>
            </a:r>
          </a:p>
          <a:p>
            <a:pPr>
              <a:buFontTx/>
              <a:buChar char="-"/>
            </a:pPr>
            <a:r>
              <a:rPr lang="ru-RU" dirty="0" smtClean="0"/>
              <a:t>систематичность </a:t>
            </a:r>
            <a:r>
              <a:rPr lang="ru-RU" dirty="0"/>
              <a:t>теоретических нормативных и  </a:t>
            </a:r>
            <a:r>
              <a:rPr lang="ru-RU" dirty="0" err="1"/>
              <a:t>операциональных</a:t>
            </a:r>
            <a:r>
              <a:rPr lang="ru-RU" dirty="0"/>
              <a:t> элементов </a:t>
            </a:r>
            <a:r>
              <a:rPr lang="ru-RU" dirty="0" smtClean="0"/>
              <a:t>метода;</a:t>
            </a:r>
          </a:p>
          <a:p>
            <a:pPr>
              <a:buFontTx/>
              <a:buChar char="-"/>
            </a:pPr>
            <a:r>
              <a:rPr lang="ru-RU" dirty="0" smtClean="0"/>
              <a:t>точность эмпирии и теории.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29845" y="6367167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1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</a:t>
            </a:r>
            <a:br>
              <a:rPr lang="ru-RU" dirty="0" smtClean="0"/>
            </a:br>
            <a:r>
              <a:rPr lang="ru-RU" dirty="0" smtClean="0"/>
              <a:t>о четырёх типах познания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Мировоззренческое познание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776662"/>
          </a:xfrm>
        </p:spPr>
        <p:txBody>
          <a:bodyPr/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познание ради духовных ценностей;</a:t>
            </a:r>
          </a:p>
          <a:p>
            <a:pPr>
              <a:buFontTx/>
              <a:buChar char="-"/>
            </a:pPr>
            <a:r>
              <a:rPr lang="ru-RU" dirty="0" smtClean="0"/>
              <a:t>приоритет духовности над логикой;</a:t>
            </a:r>
          </a:p>
          <a:p>
            <a:pPr>
              <a:buFontTx/>
              <a:buChar char="-"/>
            </a:pPr>
            <a:r>
              <a:rPr lang="ru-RU" dirty="0" smtClean="0"/>
              <a:t>плюрализм методов и решений;</a:t>
            </a:r>
          </a:p>
          <a:p>
            <a:pPr>
              <a:buFontTx/>
              <a:buChar char="-"/>
            </a:pPr>
            <a:r>
              <a:rPr lang="ru-RU" dirty="0" smtClean="0"/>
              <a:t>единство рациональной и иррациональной форм веры;</a:t>
            </a:r>
          </a:p>
          <a:p>
            <a:pPr>
              <a:buFontTx/>
              <a:buChar char="-"/>
            </a:pPr>
            <a:r>
              <a:rPr lang="ru-RU" dirty="0" smtClean="0"/>
              <a:t>связь теорий с эмпирической практикой нарушается спекулятивным умозрением.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Научное познание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77666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познание ради знания;</a:t>
            </a:r>
          </a:p>
          <a:p>
            <a:pPr>
              <a:buFontTx/>
              <a:buChar char="-"/>
            </a:pPr>
            <a:r>
              <a:rPr lang="ru-RU" dirty="0" smtClean="0"/>
              <a:t>универсальность норм логики;</a:t>
            </a:r>
          </a:p>
          <a:p>
            <a:pPr>
              <a:buFontTx/>
              <a:buChar char="-"/>
            </a:pPr>
            <a:r>
              <a:rPr lang="ru-RU" dirty="0" smtClean="0"/>
              <a:t>идея объективной истины и кумулятивный прогресс знаний;</a:t>
            </a:r>
          </a:p>
          <a:p>
            <a:pPr>
              <a:buFontTx/>
              <a:buChar char="-"/>
            </a:pPr>
            <a:r>
              <a:rPr lang="ru-RU" dirty="0" err="1" smtClean="0"/>
              <a:t>предпосылочное</a:t>
            </a:r>
            <a:r>
              <a:rPr lang="ru-RU" dirty="0" smtClean="0"/>
              <a:t> знание закрепляет рациональная вера;</a:t>
            </a:r>
          </a:p>
          <a:p>
            <a:pPr>
              <a:buFontTx/>
              <a:buChar char="-"/>
            </a:pPr>
            <a:r>
              <a:rPr lang="ru-RU" dirty="0" smtClean="0"/>
              <a:t>органическая связь теорий с эмпирическим опытом.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</a:t>
            </a:r>
            <a:br>
              <a:rPr lang="ru-RU" dirty="0" smtClean="0"/>
            </a:br>
            <a:r>
              <a:rPr lang="ru-RU" dirty="0" smtClean="0"/>
              <a:t>о четырёх типах познания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532"/>
            <a:ext cx="12192000" cy="4961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70534" y="6600131"/>
            <a:ext cx="119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из: Юлов, 2007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9845" y="6367400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1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Мировоззрение как опора науки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56858763"/>
              </p:ext>
            </p:extLst>
          </p:nvPr>
        </p:nvGraphicFramePr>
        <p:xfrm>
          <a:off x="323057" y="3556530"/>
          <a:ext cx="4165600" cy="200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65751198"/>
              </p:ext>
            </p:extLst>
          </p:nvPr>
        </p:nvGraphicFramePr>
        <p:xfrm>
          <a:off x="4488657" y="2529276"/>
          <a:ext cx="7288476" cy="4061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29845" y="6345084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29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481</TotalTime>
  <Words>2784</Words>
  <Application>Microsoft Office PowerPoint</Application>
  <PresentationFormat>Произвольный</PresentationFormat>
  <Paragraphs>416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Цитаты</vt:lpstr>
      <vt:lpstr>Методология и методы научной деятельности</vt:lpstr>
      <vt:lpstr>Содержание первого рассматриваемого вопроса</vt:lpstr>
      <vt:lpstr>Общее представление о науке</vt:lpstr>
      <vt:lpstr>Представление о четырёх типах познания</vt:lpstr>
      <vt:lpstr>Представление о четырёх типах познания</vt:lpstr>
      <vt:lpstr>Представление о четырёх типах познания</vt:lpstr>
      <vt:lpstr>Представление о четырёх типах познания</vt:lpstr>
      <vt:lpstr>Представление о четырёх типах познания</vt:lpstr>
      <vt:lpstr>Мировоззрение как опора науки</vt:lpstr>
      <vt:lpstr>Прикладные и фундаментальные исследования</vt:lpstr>
      <vt:lpstr>Содержание второго рассматриваемого вопроса</vt:lpstr>
      <vt:lpstr>История науки</vt:lpstr>
      <vt:lpstr>История науки</vt:lpstr>
      <vt:lpstr>История науки</vt:lpstr>
      <vt:lpstr>Дифференциация и интеграция научных дисциплин</vt:lpstr>
      <vt:lpstr>Содержание третьего рассматриваемого вопроса</vt:lpstr>
      <vt:lpstr>Классификация наук</vt:lpstr>
      <vt:lpstr>Мейнстрим и маргинальные течения в науке</vt:lpstr>
      <vt:lpstr>Девиантная наука</vt:lpstr>
      <vt:lpstr>Девиантная наука: характерные черты</vt:lpstr>
      <vt:lpstr>Девиантная наука</vt:lpstr>
      <vt:lpstr>Презентация PowerPoint</vt:lpstr>
      <vt:lpstr>Содержание четвёртого рассматриваемого вопроса</vt:lpstr>
      <vt:lpstr>Малая наука</vt:lpstr>
      <vt:lpstr>Средняя и большая наука</vt:lpstr>
      <vt:lpstr>Система должностей сотрудников высших учебных заведений</vt:lpstr>
      <vt:lpstr>Система должностей сотрудников научно-исследовательских учреждений</vt:lpstr>
      <vt:lpstr>Структура кафедры университета и научно-исследовательской лаборатории</vt:lpstr>
      <vt:lpstr>Системы учёных степеней</vt:lpstr>
      <vt:lpstr>Российские учёные степени</vt:lpstr>
      <vt:lpstr>Основные иностранные учёные степени</vt:lpstr>
      <vt:lpstr>Российские учёные звания</vt:lpstr>
      <vt:lpstr>Научные интересы сотрудников кафедры экологии СГУ им. Питирима Сорокина</vt:lpstr>
      <vt:lpstr>Научные интересы сотрудников кафедры экологии СГУ им. Питирима Сорокина</vt:lpstr>
      <vt:lpstr>Научные интересы сотрудников кафедры экологии СГУ им. Питирима Сорокина</vt:lpstr>
      <vt:lpstr>Научные интересы сотрудников кафедры экологии СГУ им. Питирима Сорокина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Методология и методы научной деятельности</dc:title>
  <dc:creator>Юрий</dc:creator>
  <cp:lastModifiedBy>Бобров Юрий Александрович</cp:lastModifiedBy>
  <cp:revision>54</cp:revision>
  <dcterms:created xsi:type="dcterms:W3CDTF">2019-09-03T06:58:32Z</dcterms:created>
  <dcterms:modified xsi:type="dcterms:W3CDTF">2019-09-11T12:12:20Z</dcterms:modified>
</cp:coreProperties>
</file>