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840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4660"/>
  </p:normalViewPr>
  <p:slideViewPr>
    <p:cSldViewPr snapToGrid="0" showGuides="1">
      <p:cViewPr varScale="1">
        <p:scale>
          <a:sx n="113" d="100"/>
          <a:sy n="113" d="100"/>
        </p:scale>
        <p:origin x="25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AE8050-4A2B-4EA4-8C6E-365F4C252D70}" type="datetimeFigureOut">
              <a:rPr lang="ru-RU" smtClean="0"/>
              <a:t>10.05.2019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D28176-B4FB-4AA0-A74A-AF91A0E5AA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2796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9B67D-A69F-41CD-8672-46D67E9996D0}" type="datetime1">
              <a:rPr lang="en-US" smtClean="0"/>
              <a:t>5/10/2019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F0882-DD46-41F3-A6D7-851ECAABD7C5}" type="datetime1">
              <a:rPr lang="en-US" smtClean="0"/>
              <a:t>5/10/2019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40F39-F7D5-4883-AB13-56691C5D5C5E}" type="datetime1">
              <a:rPr lang="en-US" smtClean="0"/>
              <a:t>5/10/2019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C14D4-74D7-47E3-9A63-20A0123C30FD}" type="datetime1">
              <a:rPr lang="en-US" smtClean="0"/>
              <a:t>5/10/2019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A7A90D11-DC09-43EF-9259-F9E2B5FF8450}" type="datetime1">
              <a:rPr lang="en-US" smtClean="0"/>
              <a:t>5/10/2019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F6944-2658-493F-8F34-D69D6C2205A8}" type="datetime1">
              <a:rPr lang="en-US" smtClean="0"/>
              <a:t>5/10/2019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39CA-B32D-4F73-8DC4-D9347DF1629E}" type="datetime1">
              <a:rPr lang="en-US" smtClean="0"/>
              <a:t>5/10/2019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17EC6-4678-447E-9F73-2202AB4141B2}" type="datetime1">
              <a:rPr lang="en-US" smtClean="0"/>
              <a:t>5/10/2019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9AB95-D0BC-497F-A5FC-38FFF2C00EE3}" type="datetime1">
              <a:rPr lang="en-US" smtClean="0"/>
              <a:t>5/10/2019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A67AA-A974-4799-9BE1-9124C42681D7}" type="datetime1">
              <a:rPr lang="en-US" smtClean="0"/>
              <a:t>5/10/2019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3C4FE-3E02-44DF-87B7-849B1CD5A0C3}" type="datetime1">
              <a:rPr lang="en-US" smtClean="0"/>
              <a:t>5/10/2019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D52940D4-44F2-44C9-BDC6-5FDB810B9460}" type="datetime1">
              <a:rPr lang="en-US" smtClean="0"/>
              <a:t>5/10/2019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Учебная практика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anchor="ctr">
            <a:normAutofit/>
          </a:bodyPr>
          <a:lstStyle/>
          <a:p>
            <a:pPr algn="r"/>
            <a:r>
              <a:rPr lang="ru-RU" sz="3200" dirty="0" smtClean="0"/>
              <a:t>Фенология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867624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Определение фенологии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9848" y="2194559"/>
            <a:ext cx="4754880" cy="44776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Фенология – это система знаний о сезонных явлениях природы, о сроках их наступления и причинах, определяющих эти сроки.</a:t>
            </a:r>
          </a:p>
          <a:p>
            <a:pPr marL="0" indent="0">
              <a:buNone/>
            </a:pPr>
            <a:r>
              <a:rPr lang="ru-RU" dirty="0" smtClean="0"/>
              <a:t>В зависимости от предмета исследования выделяют частные разделы фенологии (например, фенология неживой природы, </a:t>
            </a:r>
            <a:r>
              <a:rPr lang="ru-RU" dirty="0" err="1" smtClean="0"/>
              <a:t>фитофенология</a:t>
            </a:r>
            <a:r>
              <a:rPr lang="ru-RU" dirty="0" smtClean="0"/>
              <a:t> или </a:t>
            </a:r>
            <a:r>
              <a:rPr lang="ru-RU" dirty="0" err="1" smtClean="0"/>
              <a:t>ихтиофенология</a:t>
            </a:r>
            <a:r>
              <a:rPr lang="ru-RU" dirty="0" smtClean="0"/>
              <a:t> и т.д.) и общую фенологию.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Задание реферат «Фенология: История и современность».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150259" y="2193925"/>
            <a:ext cx="3182620" cy="3978275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</a:t>
            </a:fld>
            <a:endParaRPr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150260" y="6272149"/>
            <a:ext cx="31826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/>
              <a:t>https://commons.wikimedia.org/w/index.php?curid=3672131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2940094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Важнейшие наблюдаемые сезонные </a:t>
            </a:r>
            <a:r>
              <a:rPr lang="ru-RU" dirty="0" err="1" smtClean="0"/>
              <a:t>феноявления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58419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 smtClean="0"/>
              <a:t>В атмосфере:</a:t>
            </a:r>
          </a:p>
          <a:p>
            <a:pPr>
              <a:buFontTx/>
              <a:buChar char="-"/>
            </a:pPr>
            <a:r>
              <a:rPr lang="ru-RU" dirty="0" smtClean="0"/>
              <a:t>первые и последние весенние заморозки;</a:t>
            </a:r>
          </a:p>
          <a:p>
            <a:pPr>
              <a:buFontTx/>
              <a:buChar char="-"/>
            </a:pPr>
            <a:r>
              <a:rPr lang="ru-RU" dirty="0" smtClean="0"/>
              <a:t>первый и последний снегопад;</a:t>
            </a:r>
          </a:p>
          <a:p>
            <a:pPr>
              <a:buFontTx/>
              <a:buChar char="-"/>
            </a:pPr>
            <a:r>
              <a:rPr lang="ru-RU" dirty="0" smtClean="0"/>
              <a:t>первый морозный день, когда лёд на лужах в тени днём не растаял;</a:t>
            </a:r>
          </a:p>
          <a:p>
            <a:pPr>
              <a:buFontTx/>
              <a:buChar char="-"/>
            </a:pPr>
            <a:r>
              <a:rPr lang="ru-RU" dirty="0" smtClean="0"/>
              <a:t>первый и последний дождь;</a:t>
            </a:r>
          </a:p>
          <a:p>
            <a:pPr>
              <a:buFontTx/>
              <a:buChar char="-"/>
            </a:pPr>
            <a:r>
              <a:rPr lang="ru-RU" dirty="0" smtClean="0"/>
              <a:t>появление первых и последних кучевых облаков;</a:t>
            </a:r>
          </a:p>
          <a:p>
            <a:pPr>
              <a:buFontTx/>
              <a:buChar char="-"/>
            </a:pPr>
            <a:r>
              <a:rPr lang="ru-RU" dirty="0" smtClean="0"/>
              <a:t>первая и последняя гроза и зарница.</a:t>
            </a:r>
          </a:p>
          <a:p>
            <a:pPr marL="0" indent="0">
              <a:buNone/>
            </a:pPr>
            <a:r>
              <a:rPr lang="ru-RU" b="1" dirty="0"/>
              <a:t>В гидросфере:</a:t>
            </a:r>
          </a:p>
          <a:p>
            <a:pPr>
              <a:buFontTx/>
              <a:buChar char="-"/>
            </a:pPr>
            <a:r>
              <a:rPr lang="ru-RU" dirty="0"/>
              <a:t>замерзание и вскрытие весной водоёмов: появление первых закраин, первой полыньи и полное очищение водоёма от льда;</a:t>
            </a:r>
          </a:p>
          <a:p>
            <a:pPr>
              <a:buFontTx/>
              <a:buChar char="-"/>
            </a:pPr>
            <a:r>
              <a:rPr lang="ru-RU" dirty="0"/>
              <a:t>замерзание и вскрытие весной водотоков: первая подвижка льда весной, начало и конец сплошного ледохода, ледостав, возможность перехода и переезда по льду.</a:t>
            </a:r>
          </a:p>
          <a:p>
            <a:pPr>
              <a:buFontTx/>
              <a:buChar char="-"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877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Важнейшие наблюдаемые сезонные </a:t>
            </a:r>
            <a:r>
              <a:rPr lang="ru-RU" dirty="0" err="1" smtClean="0"/>
              <a:t>феноявления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1069848" y="2121407"/>
            <a:ext cx="10058400" cy="45165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На поверхности почвы:</a:t>
            </a:r>
          </a:p>
          <a:p>
            <a:pPr>
              <a:buFontTx/>
              <a:buChar char="-"/>
            </a:pPr>
            <a:r>
              <a:rPr lang="ru-RU" dirty="0" smtClean="0"/>
              <a:t>установление и разрушение снежного покрова: на открытых местах, в лесу, в оврагах;</a:t>
            </a:r>
          </a:p>
          <a:p>
            <a:pPr>
              <a:buFontTx/>
              <a:buChar char="-"/>
            </a:pPr>
            <a:r>
              <a:rPr lang="ru-RU" dirty="0" smtClean="0"/>
              <a:t>заморозки перед установлением снежного покрова и после стаивания снега;</a:t>
            </a:r>
          </a:p>
          <a:p>
            <a:pPr>
              <a:buFontTx/>
              <a:buChar char="-"/>
            </a:pPr>
            <a:r>
              <a:rPr lang="ru-RU" dirty="0" smtClean="0"/>
              <a:t>первый и последний иней;</a:t>
            </a:r>
          </a:p>
          <a:p>
            <a:pPr>
              <a:buFontTx/>
              <a:buChar char="-"/>
            </a:pPr>
            <a:r>
              <a:rPr lang="ru-RU" dirty="0" err="1" smtClean="0"/>
              <a:t>поспевание</a:t>
            </a:r>
            <a:r>
              <a:rPr lang="ru-RU" dirty="0" smtClean="0"/>
              <a:t> почвы весной.</a:t>
            </a:r>
          </a:p>
          <a:p>
            <a:pPr marL="0" indent="0">
              <a:buNone/>
            </a:pPr>
            <a:r>
              <a:rPr lang="ru-RU" b="1" dirty="0" smtClean="0"/>
              <a:t>В литосфере:</a:t>
            </a:r>
          </a:p>
          <a:p>
            <a:pPr>
              <a:buFontTx/>
              <a:buChar char="-"/>
            </a:pPr>
            <a:r>
              <a:rPr lang="ru-RU" dirty="0" smtClean="0"/>
              <a:t>первые и последние эрозионные явления;</a:t>
            </a:r>
          </a:p>
          <a:p>
            <a:pPr>
              <a:buFontTx/>
              <a:buChar char="-"/>
            </a:pPr>
            <a:r>
              <a:rPr lang="ru-RU" dirty="0" smtClean="0"/>
              <a:t>сходы селей и лавин в горах.</a:t>
            </a:r>
          </a:p>
          <a:p>
            <a:pPr marL="0" indent="0">
              <a:buNone/>
            </a:pPr>
            <a:r>
              <a:rPr lang="ru-RU" b="1" dirty="0" smtClean="0"/>
              <a:t>В биосфере:</a:t>
            </a:r>
          </a:p>
          <a:p>
            <a:pPr>
              <a:buFontTx/>
              <a:buChar char="-"/>
            </a:pPr>
            <a:r>
              <a:rPr lang="ru-RU" dirty="0" smtClean="0"/>
              <a:t>разнообразные проявления жизнедеятельности живых организмов.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790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Сезоны года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Климат может быть </a:t>
            </a:r>
            <a:r>
              <a:rPr lang="ru-RU" dirty="0" err="1" smtClean="0"/>
              <a:t>бессезонным</a:t>
            </a:r>
            <a:r>
              <a:rPr lang="ru-RU" dirty="0" smtClean="0"/>
              <a:t> и сезонным, при этом сезоны отличаются друг от друга термическим режимом, </a:t>
            </a:r>
            <a:r>
              <a:rPr lang="ru-RU" dirty="0" err="1" smtClean="0"/>
              <a:t>влагооборотом</a:t>
            </a:r>
            <a:r>
              <a:rPr lang="ru-RU" dirty="0" smtClean="0"/>
              <a:t>, физико-географической и биологической активностью.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Принято выделять два качественно разных сезона: например, сухой и влажный, холодный и тёплый; и два межсезонья, когда происходит переход от одного максимума к другому.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Качественно отличные этапы годичного круга природы с однотипными взаимосвязями между её компонентами и со специфическими для каждого этапа наборами сезонных явлений и аспектов называют </a:t>
            </a:r>
            <a:r>
              <a:rPr lang="ru-RU" b="1" i="1" dirty="0" smtClean="0"/>
              <a:t>естественными</a:t>
            </a:r>
            <a:r>
              <a:rPr lang="ru-RU" dirty="0" smtClean="0"/>
              <a:t>, или </a:t>
            </a:r>
            <a:r>
              <a:rPr lang="ru-RU" b="1" i="1" dirty="0" smtClean="0"/>
              <a:t>фенологическими сезонами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В отличие от астрономических сезонов естественные протекают в разные сроки в разных географических точках, с разной скоростью и интенсивностью; меняются они по годам.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838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Сезоны</a:t>
            </a:r>
            <a:br>
              <a:rPr lang="ru-RU" dirty="0" smtClean="0"/>
            </a:br>
            <a:r>
              <a:rPr lang="ru-RU" dirty="0" smtClean="0"/>
              <a:t>фенологического года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Весна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1069848" y="2743199"/>
            <a:ext cx="4754880" cy="389470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i="1" dirty="0" smtClean="0"/>
              <a:t>Весна снеготаяния:</a:t>
            </a:r>
          </a:p>
          <a:p>
            <a:pPr marL="0" indent="0">
              <a:buNone/>
            </a:pPr>
            <a:r>
              <a:rPr lang="ru-RU" dirty="0" smtClean="0"/>
              <a:t>появление первых проталин на ровных местах.</a:t>
            </a:r>
          </a:p>
          <a:p>
            <a:pPr marL="0" indent="0">
              <a:buNone/>
            </a:pPr>
            <a:r>
              <a:rPr lang="ru-RU" b="1" i="1" dirty="0" smtClean="0"/>
              <a:t>Оживление весны:</a:t>
            </a:r>
          </a:p>
          <a:p>
            <a:pPr marL="0" indent="0">
              <a:buNone/>
            </a:pPr>
            <a:r>
              <a:rPr lang="ru-RU" dirty="0" smtClean="0"/>
              <a:t>начало пыления ольхи серой; начало цветения мать-и-мачехи.</a:t>
            </a:r>
          </a:p>
          <a:p>
            <a:pPr marL="0" indent="0">
              <a:buNone/>
            </a:pPr>
            <a:r>
              <a:rPr lang="ru-RU" b="1" i="1" dirty="0" smtClean="0"/>
              <a:t>Разгар весны:</a:t>
            </a:r>
          </a:p>
          <a:p>
            <a:pPr marL="0" indent="0">
              <a:buNone/>
            </a:pPr>
            <a:r>
              <a:rPr lang="ru-RU" dirty="0" smtClean="0"/>
              <a:t>начало </a:t>
            </a:r>
            <a:r>
              <a:rPr lang="ru-RU" dirty="0" err="1" smtClean="0"/>
              <a:t>зеленения</a:t>
            </a:r>
            <a:r>
              <a:rPr lang="ru-RU" dirty="0" smtClean="0"/>
              <a:t> берёзы </a:t>
            </a:r>
            <a:r>
              <a:rPr lang="ru-RU" dirty="0" err="1" smtClean="0"/>
              <a:t>повислой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b="1" i="1" dirty="0" err="1" smtClean="0"/>
              <a:t>Предлетье</a:t>
            </a:r>
            <a:r>
              <a:rPr lang="ru-RU" b="1" i="1" dirty="0" smtClean="0"/>
              <a:t>, </a:t>
            </a:r>
            <a:r>
              <a:rPr lang="ru-RU" dirty="0" smtClean="0"/>
              <a:t>или </a:t>
            </a:r>
            <a:r>
              <a:rPr lang="ru-RU" b="1" i="1" dirty="0" smtClean="0"/>
              <a:t>весна зелёной травы:</a:t>
            </a:r>
          </a:p>
          <a:p>
            <a:pPr marL="0" indent="0">
              <a:buNone/>
            </a:pPr>
            <a:r>
              <a:rPr lang="ru-RU" dirty="0" smtClean="0"/>
              <a:t>начало цветения рябины.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 smtClean="0"/>
              <a:t>Лето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894708"/>
          </a:xfrm>
        </p:spPr>
        <p:txBody>
          <a:bodyPr/>
          <a:lstStyle/>
          <a:p>
            <a:pPr marL="0" indent="0">
              <a:buNone/>
            </a:pPr>
            <a:r>
              <a:rPr lang="ru-RU" b="1" i="1" dirty="0" smtClean="0"/>
              <a:t>Начало лета:</a:t>
            </a:r>
          </a:p>
          <a:p>
            <a:pPr marL="0" indent="0">
              <a:buNone/>
            </a:pPr>
            <a:r>
              <a:rPr lang="ru-RU" dirty="0" smtClean="0"/>
              <a:t>начало цветения шиповника.</a:t>
            </a:r>
          </a:p>
          <a:p>
            <a:pPr marL="0" indent="0">
              <a:buNone/>
            </a:pPr>
            <a:r>
              <a:rPr lang="ru-RU" b="1" i="1" dirty="0" smtClean="0"/>
              <a:t>Полное лето:</a:t>
            </a:r>
            <a:endParaRPr lang="ru-RU" b="1" i="1" dirty="0"/>
          </a:p>
          <a:p>
            <a:pPr marL="0" indent="0">
              <a:buNone/>
            </a:pPr>
            <a:r>
              <a:rPr lang="ru-RU" dirty="0" smtClean="0"/>
              <a:t>начало цветения липы мелколистной; начало созревания черники.</a:t>
            </a:r>
          </a:p>
          <a:p>
            <a:pPr marL="0" indent="0">
              <a:buNone/>
            </a:pPr>
            <a:r>
              <a:rPr lang="ru-RU" b="1" i="1" dirty="0" smtClean="0"/>
              <a:t>Спад лета:</a:t>
            </a:r>
          </a:p>
          <a:p>
            <a:pPr marL="0" indent="0">
              <a:buNone/>
            </a:pPr>
            <a:r>
              <a:rPr lang="ru-RU" dirty="0" smtClean="0"/>
              <a:t>начало созревания брусники.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058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  <p:bldP spid="8" grpId="0" build="p"/>
      <p:bldP spid="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Сезоны</a:t>
            </a:r>
            <a:br>
              <a:rPr lang="ru-RU" dirty="0" smtClean="0"/>
            </a:br>
            <a:r>
              <a:rPr lang="ru-RU" dirty="0" smtClean="0"/>
              <a:t>фенологического года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Осень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1069848" y="2743199"/>
            <a:ext cx="4754880" cy="389470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i="1" dirty="0" smtClean="0"/>
              <a:t>Начало осени:</a:t>
            </a:r>
          </a:p>
          <a:p>
            <a:pPr marL="0" indent="0">
              <a:buNone/>
            </a:pPr>
            <a:r>
              <a:rPr lang="ru-RU" dirty="0" smtClean="0"/>
              <a:t>начало пожелтения листьев у липы мелколистной.</a:t>
            </a:r>
          </a:p>
          <a:p>
            <a:pPr marL="0" indent="0">
              <a:buNone/>
            </a:pPr>
            <a:r>
              <a:rPr lang="ru-RU" b="1" i="1" dirty="0" smtClean="0"/>
              <a:t>Золотая осень:</a:t>
            </a:r>
          </a:p>
          <a:p>
            <a:pPr marL="0" indent="0">
              <a:buNone/>
            </a:pPr>
            <a:r>
              <a:rPr lang="ru-RU" dirty="0" smtClean="0"/>
              <a:t>начало пожелтения хвои у лиственницы сибирской.</a:t>
            </a:r>
          </a:p>
          <a:p>
            <a:pPr marL="0" indent="0">
              <a:buNone/>
            </a:pPr>
            <a:r>
              <a:rPr lang="ru-RU" b="1" i="1" dirty="0" smtClean="0"/>
              <a:t>Глубокая осень:</a:t>
            </a:r>
          </a:p>
          <a:p>
            <a:pPr marL="0" indent="0">
              <a:buNone/>
            </a:pPr>
            <a:r>
              <a:rPr lang="ru-RU" dirty="0" smtClean="0"/>
              <a:t>окончание листопада у берёзы </a:t>
            </a:r>
            <a:r>
              <a:rPr lang="ru-RU" dirty="0" err="1" smtClean="0"/>
              <a:t>повислой</a:t>
            </a:r>
            <a:r>
              <a:rPr lang="ru-RU" dirty="0" smtClean="0"/>
              <a:t> и осины.</a:t>
            </a:r>
          </a:p>
          <a:p>
            <a:pPr marL="0" indent="0">
              <a:buNone/>
            </a:pPr>
            <a:r>
              <a:rPr lang="ru-RU" b="1" i="1" dirty="0" smtClean="0"/>
              <a:t>Предзимье:</a:t>
            </a:r>
          </a:p>
          <a:p>
            <a:pPr marL="0" indent="0">
              <a:buNone/>
            </a:pPr>
            <a:r>
              <a:rPr lang="ru-RU" dirty="0" smtClean="0"/>
              <a:t>окончание листопада у тополей; выпадение первого снега.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 smtClean="0"/>
              <a:t>Зима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2726267"/>
          </a:xfrm>
        </p:spPr>
        <p:txBody>
          <a:bodyPr/>
          <a:lstStyle/>
          <a:p>
            <a:pPr marL="0" indent="0">
              <a:buNone/>
            </a:pPr>
            <a:r>
              <a:rPr lang="ru-RU" b="1" i="1" dirty="0" smtClean="0"/>
              <a:t>Первозимье:</a:t>
            </a:r>
          </a:p>
          <a:p>
            <a:pPr marL="0" indent="0">
              <a:buNone/>
            </a:pPr>
            <a:r>
              <a:rPr lang="ru-RU" dirty="0" smtClean="0"/>
              <a:t>замерзание крупной реки.</a:t>
            </a:r>
          </a:p>
          <a:p>
            <a:pPr marL="0" indent="0">
              <a:buNone/>
            </a:pPr>
            <a:r>
              <a:rPr lang="ru-RU" b="1" i="1" dirty="0" err="1" smtClean="0"/>
              <a:t>Среднезимье</a:t>
            </a:r>
            <a:r>
              <a:rPr lang="ru-RU" b="1" i="1" dirty="0" smtClean="0"/>
              <a:t>, </a:t>
            </a:r>
            <a:r>
              <a:rPr lang="ru-RU" dirty="0" smtClean="0"/>
              <a:t>или </a:t>
            </a:r>
            <a:r>
              <a:rPr lang="ru-RU" b="1" i="1" dirty="0" smtClean="0"/>
              <a:t>коренная зима:</a:t>
            </a:r>
            <a:endParaRPr lang="ru-RU" b="1" i="1" dirty="0"/>
          </a:p>
          <a:p>
            <a:pPr marL="0" indent="0">
              <a:buNone/>
            </a:pPr>
            <a:r>
              <a:rPr lang="ru-RU" dirty="0" smtClean="0"/>
              <a:t>зимнее солнцестояние.</a:t>
            </a:r>
          </a:p>
          <a:p>
            <a:pPr marL="0" indent="0">
              <a:buNone/>
            </a:pPr>
            <a:r>
              <a:rPr lang="ru-RU" b="1" i="1" dirty="0" err="1" smtClean="0"/>
              <a:t>Предвесенье</a:t>
            </a:r>
            <a:r>
              <a:rPr lang="ru-RU" b="1" i="1" dirty="0" smtClean="0"/>
              <a:t>, </a:t>
            </a:r>
            <a:r>
              <a:rPr lang="ru-RU" dirty="0" smtClean="0"/>
              <a:t>или </a:t>
            </a:r>
            <a:r>
              <a:rPr lang="ru-RU" b="1" i="1" dirty="0" smtClean="0"/>
              <a:t>перелом зимы:</a:t>
            </a:r>
          </a:p>
          <a:p>
            <a:pPr marL="0" indent="0">
              <a:buNone/>
            </a:pPr>
            <a:r>
              <a:rPr lang="ru-RU" dirty="0" smtClean="0"/>
              <a:t>начало пения большой синицы.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031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  <p:bldP spid="8" grpId="0" build="p"/>
      <p:bldP spid="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Фенологический календарь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half" idx="1"/>
          </p:nvPr>
        </p:nvSpPr>
        <p:spPr>
          <a:xfrm>
            <a:off x="1169898" y="2198475"/>
            <a:ext cx="4754880" cy="671725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Задание: составить «Фенологический календарь».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9718" y="2959608"/>
            <a:ext cx="3638550" cy="3686175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8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883428" y="6488970"/>
            <a:ext cx="11511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из: Шульц, 1981</a:t>
            </a:r>
            <a:endParaRPr lang="ru-RU" sz="1000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1549" y="423582"/>
            <a:ext cx="3829579" cy="6214327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5077016" y="5974727"/>
            <a:ext cx="24045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000" dirty="0" smtClean="0"/>
              <a:t>из: </a:t>
            </a:r>
            <a:r>
              <a:rPr lang="en-US" sz="1000" dirty="0" smtClean="0"/>
              <a:t>http</a:t>
            </a:r>
            <a:r>
              <a:rPr lang="en-US" sz="1000" dirty="0"/>
              <a:t>://omsk.bezformata.com/listnews/omsk-pridet-nastoyashaya-vesna/65269104/</a:t>
            </a:r>
            <a:endParaRPr lang="ru-RU" sz="1000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2417" y="2744580"/>
            <a:ext cx="2850092" cy="245643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670806" y="5075392"/>
            <a:ext cx="1778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из: </a:t>
            </a:r>
            <a:r>
              <a:rPr lang="ru-RU" sz="1000" dirty="0" err="1" smtClean="0"/>
              <a:t>Помаранов</a:t>
            </a:r>
            <a:r>
              <a:rPr lang="ru-RU" sz="1000" dirty="0" smtClean="0"/>
              <a:t>, 1969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288786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dirty="0" smtClean="0"/>
              <a:t>Программа фенологических наблюдений республики Коми</a:t>
            </a:r>
            <a:endParaRPr lang="ru-RU" sz="44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89098" y="2093976"/>
            <a:ext cx="6819900" cy="3438525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9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31333" y="5901267"/>
            <a:ext cx="3953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Задание: ведение наблюдений в соответствии с программой.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7298267" y="5811119"/>
            <a:ext cx="32935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Задание: ведение наблюдений над отдельными растениями из списка.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9524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TM03090434[[fn=Дерево]]</Template>
  <TotalTime>1426</TotalTime>
  <Words>541</Words>
  <Application>Microsoft Office PowerPoint</Application>
  <PresentationFormat>Широкоэкранный</PresentationFormat>
  <Paragraphs>86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Calibri</vt:lpstr>
      <vt:lpstr>Cambria</vt:lpstr>
      <vt:lpstr>Rockwell</vt:lpstr>
      <vt:lpstr>Rockwell Condensed</vt:lpstr>
      <vt:lpstr>Wingdings</vt:lpstr>
      <vt:lpstr>Дерево</vt:lpstr>
      <vt:lpstr>Учебная практика</vt:lpstr>
      <vt:lpstr>Определение фенологии</vt:lpstr>
      <vt:lpstr>Важнейшие наблюдаемые сезонные феноявления</vt:lpstr>
      <vt:lpstr>Важнейшие наблюдаемые сезонные феноявления</vt:lpstr>
      <vt:lpstr>Сезоны года</vt:lpstr>
      <vt:lpstr>Сезоны фенологического года</vt:lpstr>
      <vt:lpstr>Сезоны фенологического года</vt:lpstr>
      <vt:lpstr>Фенологический календарь</vt:lpstr>
      <vt:lpstr>Программа фенологических наблюдений республики Коми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Учебная практика</dc:title>
  <dc:creator>Jueri A.-B.</dc:creator>
  <cp:lastModifiedBy>Юрий</cp:lastModifiedBy>
  <cp:revision>21</cp:revision>
  <dcterms:created xsi:type="dcterms:W3CDTF">2019-05-07T06:52:06Z</dcterms:created>
  <dcterms:modified xsi:type="dcterms:W3CDTF">2019-05-11T03:57:34Z</dcterms:modified>
</cp:coreProperties>
</file>