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  <p:sldId id="265" r:id="rId11"/>
    <p:sldId id="267" r:id="rId12"/>
    <p:sldId id="266" r:id="rId13"/>
    <p:sldId id="271" r:id="rId14"/>
    <p:sldId id="272" r:id="rId15"/>
    <p:sldId id="268" r:id="rId16"/>
    <p:sldId id="269" r:id="rId17"/>
    <p:sldId id="273" r:id="rId18"/>
    <p:sldId id="274" r:id="rId19"/>
    <p:sldId id="275" r:id="rId20"/>
    <p:sldId id="277" r:id="rId21"/>
    <p:sldId id="278" r:id="rId22"/>
    <p:sldId id="276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B8905-35F8-4AD5-9247-E0807DBD36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89165F-4D53-4DAA-A4BE-646292FFC11D}">
      <dgm:prSet phldrT="[Текст]"/>
      <dgm:spPr/>
      <dgm:t>
        <a:bodyPr/>
        <a:lstStyle/>
        <a:p>
          <a:r>
            <a:rPr lang="ru-RU" dirty="0" err="1" smtClean="0"/>
            <a:t>Антропосфера</a:t>
          </a:r>
          <a:endParaRPr lang="ru-RU" dirty="0"/>
        </a:p>
      </dgm:t>
    </dgm:pt>
    <dgm:pt modelId="{57478E2E-7E8F-4C53-B74A-2304B04CA3DA}" type="parTrans" cxnId="{1307F5B3-7410-4106-BB81-5F2E4BB85863}">
      <dgm:prSet/>
      <dgm:spPr/>
      <dgm:t>
        <a:bodyPr/>
        <a:lstStyle/>
        <a:p>
          <a:endParaRPr lang="ru-RU"/>
        </a:p>
      </dgm:t>
    </dgm:pt>
    <dgm:pt modelId="{1EE8D2D4-BA0C-4893-93CA-64957977ADD0}" type="sibTrans" cxnId="{1307F5B3-7410-4106-BB81-5F2E4BB85863}">
      <dgm:prSet/>
      <dgm:spPr/>
      <dgm:t>
        <a:bodyPr/>
        <a:lstStyle/>
        <a:p>
          <a:endParaRPr lang="ru-RU"/>
        </a:p>
      </dgm:t>
    </dgm:pt>
    <dgm:pt modelId="{CB31DFA8-82B6-4554-8222-8C8920EC2A94}">
      <dgm:prSet phldrT="[Текст]"/>
      <dgm:spPr/>
      <dgm:t>
        <a:bodyPr/>
        <a:lstStyle/>
        <a:p>
          <a:r>
            <a:rPr lang="ru-RU" dirty="0" smtClean="0"/>
            <a:t>? ноосфера</a:t>
          </a:r>
          <a:endParaRPr lang="ru-RU" dirty="0"/>
        </a:p>
      </dgm:t>
    </dgm:pt>
    <dgm:pt modelId="{691C3C48-4AE4-418C-BF2A-E7DDFEAE4834}" type="parTrans" cxnId="{D56A97F1-5A7E-4497-9CF2-7BA19620350B}">
      <dgm:prSet/>
      <dgm:spPr/>
      <dgm:t>
        <a:bodyPr/>
        <a:lstStyle/>
        <a:p>
          <a:endParaRPr lang="ru-RU"/>
        </a:p>
      </dgm:t>
    </dgm:pt>
    <dgm:pt modelId="{6595E2E1-5DC8-47E5-A8A4-3E0C395FCBBA}" type="sibTrans" cxnId="{D56A97F1-5A7E-4497-9CF2-7BA19620350B}">
      <dgm:prSet/>
      <dgm:spPr/>
      <dgm:t>
        <a:bodyPr/>
        <a:lstStyle/>
        <a:p>
          <a:endParaRPr lang="ru-RU"/>
        </a:p>
      </dgm:t>
    </dgm:pt>
    <dgm:pt modelId="{70B1A79B-7568-4AFD-8B8D-9DB73AE475D3}">
      <dgm:prSet phldrT="[Текст]"/>
      <dgm:spPr/>
      <dgm:t>
        <a:bodyPr/>
        <a:lstStyle/>
        <a:p>
          <a:r>
            <a:rPr lang="ru-RU" dirty="0" err="1" smtClean="0"/>
            <a:t>техносфера</a:t>
          </a:r>
          <a:endParaRPr lang="ru-RU" dirty="0"/>
        </a:p>
      </dgm:t>
    </dgm:pt>
    <dgm:pt modelId="{3307D452-3868-4D63-83B4-FE592081B449}" type="parTrans" cxnId="{CA7CD855-90F8-4AF0-93E3-7F6DF11068C7}">
      <dgm:prSet/>
      <dgm:spPr/>
      <dgm:t>
        <a:bodyPr/>
        <a:lstStyle/>
        <a:p>
          <a:endParaRPr lang="ru-RU"/>
        </a:p>
      </dgm:t>
    </dgm:pt>
    <dgm:pt modelId="{EF604096-3F53-4037-85DA-CC1D0F3CC228}" type="sibTrans" cxnId="{CA7CD855-90F8-4AF0-93E3-7F6DF11068C7}">
      <dgm:prSet/>
      <dgm:spPr/>
      <dgm:t>
        <a:bodyPr/>
        <a:lstStyle/>
        <a:p>
          <a:endParaRPr lang="ru-RU"/>
        </a:p>
      </dgm:t>
    </dgm:pt>
    <dgm:pt modelId="{FBE44AF8-87F8-46A2-8720-CE9B9DD02532}">
      <dgm:prSet phldrT="[Текст]"/>
      <dgm:spPr/>
      <dgm:t>
        <a:bodyPr/>
        <a:lstStyle/>
        <a:p>
          <a:r>
            <a:rPr lang="ru-RU" dirty="0" smtClean="0"/>
            <a:t>Биосфера</a:t>
          </a:r>
          <a:endParaRPr lang="ru-RU" dirty="0"/>
        </a:p>
      </dgm:t>
    </dgm:pt>
    <dgm:pt modelId="{D4946A1A-0B44-433B-ABBD-DACB9FB76388}" type="parTrans" cxnId="{C1EC49DB-EE99-4575-8950-8E965F534C1A}">
      <dgm:prSet/>
      <dgm:spPr/>
      <dgm:t>
        <a:bodyPr/>
        <a:lstStyle/>
        <a:p>
          <a:endParaRPr lang="ru-RU"/>
        </a:p>
      </dgm:t>
    </dgm:pt>
    <dgm:pt modelId="{CAF64ADB-AB64-47FC-BE7F-23D523AC83B9}" type="sibTrans" cxnId="{C1EC49DB-EE99-4575-8950-8E965F534C1A}">
      <dgm:prSet/>
      <dgm:spPr/>
      <dgm:t>
        <a:bodyPr/>
        <a:lstStyle/>
        <a:p>
          <a:endParaRPr lang="ru-RU"/>
        </a:p>
      </dgm:t>
    </dgm:pt>
    <dgm:pt modelId="{909DBCED-B4A7-4629-864D-A2136727BAFE}">
      <dgm:prSet phldrT="[Текст]"/>
      <dgm:spPr/>
      <dgm:t>
        <a:bodyPr/>
        <a:lstStyle/>
        <a:p>
          <a:r>
            <a:rPr lang="ru-RU" dirty="0" smtClean="0"/>
            <a:t>бескислородная</a:t>
          </a:r>
          <a:endParaRPr lang="ru-RU" dirty="0"/>
        </a:p>
      </dgm:t>
    </dgm:pt>
    <dgm:pt modelId="{4ABB7459-FC9A-4EB4-8828-F68C02C7756F}" type="parTrans" cxnId="{966D0280-A3B0-4570-8165-047CFC430A53}">
      <dgm:prSet/>
      <dgm:spPr/>
      <dgm:t>
        <a:bodyPr/>
        <a:lstStyle/>
        <a:p>
          <a:endParaRPr lang="ru-RU"/>
        </a:p>
      </dgm:t>
    </dgm:pt>
    <dgm:pt modelId="{A9A26D24-0706-488E-A757-6352F3AC1918}" type="sibTrans" cxnId="{966D0280-A3B0-4570-8165-047CFC430A53}">
      <dgm:prSet/>
      <dgm:spPr/>
      <dgm:t>
        <a:bodyPr/>
        <a:lstStyle/>
        <a:p>
          <a:endParaRPr lang="ru-RU"/>
        </a:p>
      </dgm:t>
    </dgm:pt>
    <dgm:pt modelId="{0B0601DE-FF05-464B-9724-C5DBAD10C1E6}">
      <dgm:prSet phldrT="[Текст]"/>
      <dgm:spPr/>
      <dgm:t>
        <a:bodyPr/>
        <a:lstStyle/>
        <a:p>
          <a:r>
            <a:rPr lang="ru-RU" dirty="0" smtClean="0"/>
            <a:t>Геосфера</a:t>
          </a:r>
          <a:endParaRPr lang="ru-RU" dirty="0"/>
        </a:p>
      </dgm:t>
    </dgm:pt>
    <dgm:pt modelId="{55254938-20B4-4B99-B17D-6F4241E766F0}" type="parTrans" cxnId="{7139CFE6-F1F6-4C21-9576-3C8942C1FF6C}">
      <dgm:prSet/>
      <dgm:spPr/>
      <dgm:t>
        <a:bodyPr/>
        <a:lstStyle/>
        <a:p>
          <a:endParaRPr lang="ru-RU"/>
        </a:p>
      </dgm:t>
    </dgm:pt>
    <dgm:pt modelId="{699E18ED-739F-4B88-9997-B983A37B0574}" type="sibTrans" cxnId="{7139CFE6-F1F6-4C21-9576-3C8942C1FF6C}">
      <dgm:prSet/>
      <dgm:spPr/>
      <dgm:t>
        <a:bodyPr/>
        <a:lstStyle/>
        <a:p>
          <a:endParaRPr lang="ru-RU"/>
        </a:p>
      </dgm:t>
    </dgm:pt>
    <dgm:pt modelId="{C8EE81E1-5DFB-4322-B2FC-20E9C835881D}">
      <dgm:prSet phldrT="[Текст]"/>
      <dgm:spPr/>
      <dgm:t>
        <a:bodyPr/>
        <a:lstStyle/>
        <a:p>
          <a:r>
            <a:rPr lang="ru-RU" dirty="0" smtClean="0"/>
            <a:t>обводнённая</a:t>
          </a:r>
          <a:endParaRPr lang="ru-RU" dirty="0"/>
        </a:p>
      </dgm:t>
    </dgm:pt>
    <dgm:pt modelId="{07ACACB0-BE51-4B4F-A4D5-47498D7C4E70}" type="parTrans" cxnId="{EB67691C-F97C-463F-AE40-956A14C833DC}">
      <dgm:prSet/>
      <dgm:spPr/>
      <dgm:t>
        <a:bodyPr/>
        <a:lstStyle/>
        <a:p>
          <a:endParaRPr lang="ru-RU"/>
        </a:p>
      </dgm:t>
    </dgm:pt>
    <dgm:pt modelId="{A8E80C94-D4EC-4B20-92FA-A4CC0981C21E}" type="sibTrans" cxnId="{EB67691C-F97C-463F-AE40-956A14C833DC}">
      <dgm:prSet/>
      <dgm:spPr/>
      <dgm:t>
        <a:bodyPr/>
        <a:lstStyle/>
        <a:p>
          <a:endParaRPr lang="ru-RU"/>
        </a:p>
      </dgm:t>
    </dgm:pt>
    <dgm:pt modelId="{92A99462-EEAC-4815-88E4-78B08EFBA6A8}">
      <dgm:prSet phldrT="[Текст]"/>
      <dgm:spPr/>
      <dgm:t>
        <a:bodyPr/>
        <a:lstStyle/>
        <a:p>
          <a:r>
            <a:rPr lang="ru-RU" dirty="0" smtClean="0"/>
            <a:t>без жидкой воды</a:t>
          </a:r>
          <a:endParaRPr lang="ru-RU" dirty="0"/>
        </a:p>
      </dgm:t>
    </dgm:pt>
    <dgm:pt modelId="{CD2EF20F-C001-4231-ABC1-2AAA8586E233}" type="parTrans" cxnId="{143648BE-6797-4717-ADAF-8B35D0C34F91}">
      <dgm:prSet/>
      <dgm:spPr/>
      <dgm:t>
        <a:bodyPr/>
        <a:lstStyle/>
        <a:p>
          <a:endParaRPr lang="ru-RU"/>
        </a:p>
      </dgm:t>
    </dgm:pt>
    <dgm:pt modelId="{EF212E7C-5257-4FA2-BA86-2FCCEBEFCA86}" type="sibTrans" cxnId="{143648BE-6797-4717-ADAF-8B35D0C34F91}">
      <dgm:prSet/>
      <dgm:spPr/>
      <dgm:t>
        <a:bodyPr/>
        <a:lstStyle/>
        <a:p>
          <a:endParaRPr lang="ru-RU"/>
        </a:p>
      </dgm:t>
    </dgm:pt>
    <dgm:pt modelId="{884536F1-11B1-4C69-9700-3E3926DE9710}">
      <dgm:prSet phldrT="[Текст]"/>
      <dgm:spPr/>
      <dgm:t>
        <a:bodyPr/>
        <a:lstStyle/>
        <a:p>
          <a:r>
            <a:rPr lang="ru-RU" dirty="0" smtClean="0"/>
            <a:t>кислородная</a:t>
          </a:r>
          <a:endParaRPr lang="ru-RU" dirty="0"/>
        </a:p>
      </dgm:t>
    </dgm:pt>
    <dgm:pt modelId="{DEAC020C-20C4-49C5-BABA-395520DA10A1}" type="parTrans" cxnId="{BB4BE473-809F-4F5E-9433-B1789E3DFF45}">
      <dgm:prSet/>
      <dgm:spPr/>
      <dgm:t>
        <a:bodyPr/>
        <a:lstStyle/>
        <a:p>
          <a:endParaRPr lang="ru-RU"/>
        </a:p>
      </dgm:t>
    </dgm:pt>
    <dgm:pt modelId="{C87DBED0-C29A-4CF9-8CD8-0E2AB0743A9C}" type="sibTrans" cxnId="{BB4BE473-809F-4F5E-9433-B1789E3DFF45}">
      <dgm:prSet/>
      <dgm:spPr/>
      <dgm:t>
        <a:bodyPr/>
        <a:lstStyle/>
        <a:p>
          <a:endParaRPr lang="ru-RU"/>
        </a:p>
      </dgm:t>
    </dgm:pt>
    <dgm:pt modelId="{9DB57C9D-0752-4F47-BFB9-99E8EAF16477}" type="pres">
      <dgm:prSet presAssocID="{3BCB8905-35F8-4AD5-9247-E0807DBD36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17D88-C75A-403B-8F6E-6E5AC7A52BB8}" type="pres">
      <dgm:prSet presAssocID="{DF89165F-4D53-4DAA-A4BE-646292FFC11D}" presName="circle1" presStyleLbl="node1" presStyleIdx="0" presStyleCnt="3"/>
      <dgm:spPr/>
    </dgm:pt>
    <dgm:pt modelId="{FFB2743B-61CF-4424-B423-0FE5EC07B3BE}" type="pres">
      <dgm:prSet presAssocID="{DF89165F-4D53-4DAA-A4BE-646292FFC11D}" presName="space" presStyleCnt="0"/>
      <dgm:spPr/>
    </dgm:pt>
    <dgm:pt modelId="{35FE1DD3-9CB1-4672-8990-B3147A58885C}" type="pres">
      <dgm:prSet presAssocID="{DF89165F-4D53-4DAA-A4BE-646292FFC11D}" presName="rect1" presStyleLbl="alignAcc1" presStyleIdx="0" presStyleCnt="3"/>
      <dgm:spPr/>
      <dgm:t>
        <a:bodyPr/>
        <a:lstStyle/>
        <a:p>
          <a:endParaRPr lang="ru-RU"/>
        </a:p>
      </dgm:t>
    </dgm:pt>
    <dgm:pt modelId="{0E6911F7-8687-4E07-9C1C-F2D125DAB330}" type="pres">
      <dgm:prSet presAssocID="{FBE44AF8-87F8-46A2-8720-CE9B9DD02532}" presName="vertSpace2" presStyleLbl="node1" presStyleIdx="0" presStyleCnt="3"/>
      <dgm:spPr/>
    </dgm:pt>
    <dgm:pt modelId="{0116F2CC-36E3-41C6-97A6-E59607E3225C}" type="pres">
      <dgm:prSet presAssocID="{FBE44AF8-87F8-46A2-8720-CE9B9DD02532}" presName="circle2" presStyleLbl="node1" presStyleIdx="1" presStyleCnt="3"/>
      <dgm:spPr/>
    </dgm:pt>
    <dgm:pt modelId="{775FDB85-8627-4DB1-A9ED-8C95648F2FE1}" type="pres">
      <dgm:prSet presAssocID="{FBE44AF8-87F8-46A2-8720-CE9B9DD02532}" presName="rect2" presStyleLbl="alignAcc1" presStyleIdx="1" presStyleCnt="3"/>
      <dgm:spPr/>
      <dgm:t>
        <a:bodyPr/>
        <a:lstStyle/>
        <a:p>
          <a:endParaRPr lang="ru-RU"/>
        </a:p>
      </dgm:t>
    </dgm:pt>
    <dgm:pt modelId="{C989987E-3408-437C-9C6C-D83F75B56390}" type="pres">
      <dgm:prSet presAssocID="{0B0601DE-FF05-464B-9724-C5DBAD10C1E6}" presName="vertSpace3" presStyleLbl="node1" presStyleIdx="1" presStyleCnt="3"/>
      <dgm:spPr/>
    </dgm:pt>
    <dgm:pt modelId="{ABAADE49-2064-4EED-9CC0-EBB764672ADF}" type="pres">
      <dgm:prSet presAssocID="{0B0601DE-FF05-464B-9724-C5DBAD10C1E6}" presName="circle3" presStyleLbl="node1" presStyleIdx="2" presStyleCnt="3"/>
      <dgm:spPr/>
    </dgm:pt>
    <dgm:pt modelId="{3B09FEB2-DDB3-44FF-889C-F59B6C08F98B}" type="pres">
      <dgm:prSet presAssocID="{0B0601DE-FF05-464B-9724-C5DBAD10C1E6}" presName="rect3" presStyleLbl="alignAcc1" presStyleIdx="2" presStyleCnt="3"/>
      <dgm:spPr/>
      <dgm:t>
        <a:bodyPr/>
        <a:lstStyle/>
        <a:p>
          <a:endParaRPr lang="ru-RU"/>
        </a:p>
      </dgm:t>
    </dgm:pt>
    <dgm:pt modelId="{F1E59505-9B9B-417F-A842-13EB073E81B9}" type="pres">
      <dgm:prSet presAssocID="{DF89165F-4D53-4DAA-A4BE-646292FFC11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DC28F-EA50-4C66-8750-F65851CCE4EC}" type="pres">
      <dgm:prSet presAssocID="{DF89165F-4D53-4DAA-A4BE-646292FFC11D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AE85B8-98BD-4034-B84B-C4517C08B20C}" type="pres">
      <dgm:prSet presAssocID="{FBE44AF8-87F8-46A2-8720-CE9B9DD02532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20FAE-EC95-4936-845E-5ADA62BDCC81}" type="pres">
      <dgm:prSet presAssocID="{FBE44AF8-87F8-46A2-8720-CE9B9DD02532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7A683-1610-4B8A-B96B-1732035B70ED}" type="pres">
      <dgm:prSet presAssocID="{0B0601DE-FF05-464B-9724-C5DBAD10C1E6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E41DE-3EEE-432D-9329-7A95EC8C8BB9}" type="pres">
      <dgm:prSet presAssocID="{0B0601DE-FF05-464B-9724-C5DBAD10C1E6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39CFE6-F1F6-4C21-9576-3C8942C1FF6C}" srcId="{3BCB8905-35F8-4AD5-9247-E0807DBD36FB}" destId="{0B0601DE-FF05-464B-9724-C5DBAD10C1E6}" srcOrd="2" destOrd="0" parTransId="{55254938-20B4-4B99-B17D-6F4241E766F0}" sibTransId="{699E18ED-739F-4B88-9997-B983A37B0574}"/>
    <dgm:cxn modelId="{218E7DAB-E52E-417A-960B-1E695EDB9F1E}" type="presOf" srcId="{0B0601DE-FF05-464B-9724-C5DBAD10C1E6}" destId="{1A87A683-1610-4B8A-B96B-1732035B70ED}" srcOrd="1" destOrd="0" presId="urn:microsoft.com/office/officeart/2005/8/layout/target3"/>
    <dgm:cxn modelId="{1307F5B3-7410-4106-BB81-5F2E4BB85863}" srcId="{3BCB8905-35F8-4AD5-9247-E0807DBD36FB}" destId="{DF89165F-4D53-4DAA-A4BE-646292FFC11D}" srcOrd="0" destOrd="0" parTransId="{57478E2E-7E8F-4C53-B74A-2304B04CA3DA}" sibTransId="{1EE8D2D4-BA0C-4893-93CA-64957977ADD0}"/>
    <dgm:cxn modelId="{D56A97F1-5A7E-4497-9CF2-7BA19620350B}" srcId="{DF89165F-4D53-4DAA-A4BE-646292FFC11D}" destId="{CB31DFA8-82B6-4554-8222-8C8920EC2A94}" srcOrd="0" destOrd="0" parTransId="{691C3C48-4AE4-418C-BF2A-E7DDFEAE4834}" sibTransId="{6595E2E1-5DC8-47E5-A8A4-3E0C395FCBBA}"/>
    <dgm:cxn modelId="{28D4BF2E-6C74-46EA-BC42-27C702904D6F}" type="presOf" srcId="{0B0601DE-FF05-464B-9724-C5DBAD10C1E6}" destId="{3B09FEB2-DDB3-44FF-889C-F59B6C08F98B}" srcOrd="0" destOrd="0" presId="urn:microsoft.com/office/officeart/2005/8/layout/target3"/>
    <dgm:cxn modelId="{78FF4FBD-86FF-4C58-8C06-F6F78648C68D}" type="presOf" srcId="{DF89165F-4D53-4DAA-A4BE-646292FFC11D}" destId="{35FE1DD3-9CB1-4672-8990-B3147A58885C}" srcOrd="0" destOrd="0" presId="urn:microsoft.com/office/officeart/2005/8/layout/target3"/>
    <dgm:cxn modelId="{F07A15BF-8D91-4553-A49C-69DB7A660300}" type="presOf" srcId="{3BCB8905-35F8-4AD5-9247-E0807DBD36FB}" destId="{9DB57C9D-0752-4F47-BFB9-99E8EAF16477}" srcOrd="0" destOrd="0" presId="urn:microsoft.com/office/officeart/2005/8/layout/target3"/>
    <dgm:cxn modelId="{966D0280-A3B0-4570-8165-047CFC430A53}" srcId="{FBE44AF8-87F8-46A2-8720-CE9B9DD02532}" destId="{909DBCED-B4A7-4629-864D-A2136727BAFE}" srcOrd="1" destOrd="0" parTransId="{4ABB7459-FC9A-4EB4-8828-F68C02C7756F}" sibTransId="{A9A26D24-0706-488E-A757-6352F3AC1918}"/>
    <dgm:cxn modelId="{006FFB4D-F6F3-45BE-99D5-6DAE43750577}" type="presOf" srcId="{92A99462-EEAC-4815-88E4-78B08EFBA6A8}" destId="{23CE41DE-3EEE-432D-9329-7A95EC8C8BB9}" srcOrd="0" destOrd="1" presId="urn:microsoft.com/office/officeart/2005/8/layout/target3"/>
    <dgm:cxn modelId="{F2ACEF33-CBF1-44EA-BD1E-0A8D6FE36DD4}" type="presOf" srcId="{DF89165F-4D53-4DAA-A4BE-646292FFC11D}" destId="{F1E59505-9B9B-417F-A842-13EB073E81B9}" srcOrd="1" destOrd="0" presId="urn:microsoft.com/office/officeart/2005/8/layout/target3"/>
    <dgm:cxn modelId="{0AD0979C-11DE-4914-B6AA-9519EB3D687E}" type="presOf" srcId="{FBE44AF8-87F8-46A2-8720-CE9B9DD02532}" destId="{AAAE85B8-98BD-4034-B84B-C4517C08B20C}" srcOrd="1" destOrd="0" presId="urn:microsoft.com/office/officeart/2005/8/layout/target3"/>
    <dgm:cxn modelId="{6A60A461-831F-4191-89D6-0FE8C923FBAE}" type="presOf" srcId="{70B1A79B-7568-4AFD-8B8D-9DB73AE475D3}" destId="{D72DC28F-EA50-4C66-8750-F65851CCE4EC}" srcOrd="0" destOrd="1" presId="urn:microsoft.com/office/officeart/2005/8/layout/target3"/>
    <dgm:cxn modelId="{C1EC49DB-EE99-4575-8950-8E965F534C1A}" srcId="{3BCB8905-35F8-4AD5-9247-E0807DBD36FB}" destId="{FBE44AF8-87F8-46A2-8720-CE9B9DD02532}" srcOrd="1" destOrd="0" parTransId="{D4946A1A-0B44-433B-ABBD-DACB9FB76388}" sibTransId="{CAF64ADB-AB64-47FC-BE7F-23D523AC83B9}"/>
    <dgm:cxn modelId="{EB67691C-F97C-463F-AE40-956A14C833DC}" srcId="{0B0601DE-FF05-464B-9724-C5DBAD10C1E6}" destId="{C8EE81E1-5DFB-4322-B2FC-20E9C835881D}" srcOrd="0" destOrd="0" parTransId="{07ACACB0-BE51-4B4F-A4D5-47498D7C4E70}" sibTransId="{A8E80C94-D4EC-4B20-92FA-A4CC0981C21E}"/>
    <dgm:cxn modelId="{D4E40401-D471-4C17-A051-F051E9046042}" type="presOf" srcId="{CB31DFA8-82B6-4554-8222-8C8920EC2A94}" destId="{D72DC28F-EA50-4C66-8750-F65851CCE4EC}" srcOrd="0" destOrd="0" presId="urn:microsoft.com/office/officeart/2005/8/layout/target3"/>
    <dgm:cxn modelId="{143648BE-6797-4717-ADAF-8B35D0C34F91}" srcId="{0B0601DE-FF05-464B-9724-C5DBAD10C1E6}" destId="{92A99462-EEAC-4815-88E4-78B08EFBA6A8}" srcOrd="1" destOrd="0" parTransId="{CD2EF20F-C001-4231-ABC1-2AAA8586E233}" sibTransId="{EF212E7C-5257-4FA2-BA86-2FCCEBEFCA86}"/>
    <dgm:cxn modelId="{295345C0-50C8-4E8B-9531-CAA218871F45}" type="presOf" srcId="{FBE44AF8-87F8-46A2-8720-CE9B9DD02532}" destId="{775FDB85-8627-4DB1-A9ED-8C95648F2FE1}" srcOrd="0" destOrd="0" presId="urn:microsoft.com/office/officeart/2005/8/layout/target3"/>
    <dgm:cxn modelId="{8E36142D-8887-4361-BCE9-1D750CFEF20E}" type="presOf" srcId="{C8EE81E1-5DFB-4322-B2FC-20E9C835881D}" destId="{23CE41DE-3EEE-432D-9329-7A95EC8C8BB9}" srcOrd="0" destOrd="0" presId="urn:microsoft.com/office/officeart/2005/8/layout/target3"/>
    <dgm:cxn modelId="{EE02297D-7656-4E97-9EC8-AE3AC1774E33}" type="presOf" srcId="{909DBCED-B4A7-4629-864D-A2136727BAFE}" destId="{B3120FAE-EC95-4936-845E-5ADA62BDCC81}" srcOrd="0" destOrd="1" presId="urn:microsoft.com/office/officeart/2005/8/layout/target3"/>
    <dgm:cxn modelId="{D6B79D16-15CF-4698-9054-6BF7F8DC4AFD}" type="presOf" srcId="{884536F1-11B1-4C69-9700-3E3926DE9710}" destId="{B3120FAE-EC95-4936-845E-5ADA62BDCC81}" srcOrd="0" destOrd="0" presId="urn:microsoft.com/office/officeart/2005/8/layout/target3"/>
    <dgm:cxn modelId="{BB4BE473-809F-4F5E-9433-B1789E3DFF45}" srcId="{FBE44AF8-87F8-46A2-8720-CE9B9DD02532}" destId="{884536F1-11B1-4C69-9700-3E3926DE9710}" srcOrd="0" destOrd="0" parTransId="{DEAC020C-20C4-49C5-BABA-395520DA10A1}" sibTransId="{C87DBED0-C29A-4CF9-8CD8-0E2AB0743A9C}"/>
    <dgm:cxn modelId="{CA7CD855-90F8-4AF0-93E3-7F6DF11068C7}" srcId="{DF89165F-4D53-4DAA-A4BE-646292FFC11D}" destId="{70B1A79B-7568-4AFD-8B8D-9DB73AE475D3}" srcOrd="1" destOrd="0" parTransId="{3307D452-3868-4D63-83B4-FE592081B449}" sibTransId="{EF604096-3F53-4037-85DA-CC1D0F3CC228}"/>
    <dgm:cxn modelId="{E2BB2D8A-6CB5-4A48-924D-29F62594E14D}" type="presParOf" srcId="{9DB57C9D-0752-4F47-BFB9-99E8EAF16477}" destId="{2B317D88-C75A-403B-8F6E-6E5AC7A52BB8}" srcOrd="0" destOrd="0" presId="urn:microsoft.com/office/officeart/2005/8/layout/target3"/>
    <dgm:cxn modelId="{E5E06A14-8D8D-4EF8-AA90-62A9FEB9AC05}" type="presParOf" srcId="{9DB57C9D-0752-4F47-BFB9-99E8EAF16477}" destId="{FFB2743B-61CF-4424-B423-0FE5EC07B3BE}" srcOrd="1" destOrd="0" presId="urn:microsoft.com/office/officeart/2005/8/layout/target3"/>
    <dgm:cxn modelId="{5068F48A-D591-428B-AE3F-75C3918027E2}" type="presParOf" srcId="{9DB57C9D-0752-4F47-BFB9-99E8EAF16477}" destId="{35FE1DD3-9CB1-4672-8990-B3147A58885C}" srcOrd="2" destOrd="0" presId="urn:microsoft.com/office/officeart/2005/8/layout/target3"/>
    <dgm:cxn modelId="{26CA0723-3441-4A8F-84AA-CA51642DBFD1}" type="presParOf" srcId="{9DB57C9D-0752-4F47-BFB9-99E8EAF16477}" destId="{0E6911F7-8687-4E07-9C1C-F2D125DAB330}" srcOrd="3" destOrd="0" presId="urn:microsoft.com/office/officeart/2005/8/layout/target3"/>
    <dgm:cxn modelId="{B2420390-9A6E-4D6F-B4F4-F632784F4DE4}" type="presParOf" srcId="{9DB57C9D-0752-4F47-BFB9-99E8EAF16477}" destId="{0116F2CC-36E3-41C6-97A6-E59607E3225C}" srcOrd="4" destOrd="0" presId="urn:microsoft.com/office/officeart/2005/8/layout/target3"/>
    <dgm:cxn modelId="{A3D69BC1-6A7C-4FC5-AADE-EF24E2A951C0}" type="presParOf" srcId="{9DB57C9D-0752-4F47-BFB9-99E8EAF16477}" destId="{775FDB85-8627-4DB1-A9ED-8C95648F2FE1}" srcOrd="5" destOrd="0" presId="urn:microsoft.com/office/officeart/2005/8/layout/target3"/>
    <dgm:cxn modelId="{E8B76F62-0C0B-4F0C-9B10-4744A676CD60}" type="presParOf" srcId="{9DB57C9D-0752-4F47-BFB9-99E8EAF16477}" destId="{C989987E-3408-437C-9C6C-D83F75B56390}" srcOrd="6" destOrd="0" presId="urn:microsoft.com/office/officeart/2005/8/layout/target3"/>
    <dgm:cxn modelId="{EE3B5CD6-56D9-4E10-805B-ACFAC0146525}" type="presParOf" srcId="{9DB57C9D-0752-4F47-BFB9-99E8EAF16477}" destId="{ABAADE49-2064-4EED-9CC0-EBB764672ADF}" srcOrd="7" destOrd="0" presId="urn:microsoft.com/office/officeart/2005/8/layout/target3"/>
    <dgm:cxn modelId="{D81C68FA-B7AB-4CDC-9783-2576D03AB5C2}" type="presParOf" srcId="{9DB57C9D-0752-4F47-BFB9-99E8EAF16477}" destId="{3B09FEB2-DDB3-44FF-889C-F59B6C08F98B}" srcOrd="8" destOrd="0" presId="urn:microsoft.com/office/officeart/2005/8/layout/target3"/>
    <dgm:cxn modelId="{94F225EE-F12E-4E64-81C3-F1B0FD4A746D}" type="presParOf" srcId="{9DB57C9D-0752-4F47-BFB9-99E8EAF16477}" destId="{F1E59505-9B9B-417F-A842-13EB073E81B9}" srcOrd="9" destOrd="0" presId="urn:microsoft.com/office/officeart/2005/8/layout/target3"/>
    <dgm:cxn modelId="{7A8CCB44-9E5A-4C0E-8A7C-E247D16EEDDA}" type="presParOf" srcId="{9DB57C9D-0752-4F47-BFB9-99E8EAF16477}" destId="{D72DC28F-EA50-4C66-8750-F65851CCE4EC}" srcOrd="10" destOrd="0" presId="urn:microsoft.com/office/officeart/2005/8/layout/target3"/>
    <dgm:cxn modelId="{8CE2D295-4AFD-4C3D-94D7-431DF8A6BBC8}" type="presParOf" srcId="{9DB57C9D-0752-4F47-BFB9-99E8EAF16477}" destId="{AAAE85B8-98BD-4034-B84B-C4517C08B20C}" srcOrd="11" destOrd="0" presId="urn:microsoft.com/office/officeart/2005/8/layout/target3"/>
    <dgm:cxn modelId="{545282BA-89A5-4FD8-9D26-21C9F900E2F9}" type="presParOf" srcId="{9DB57C9D-0752-4F47-BFB9-99E8EAF16477}" destId="{B3120FAE-EC95-4936-845E-5ADA62BDCC81}" srcOrd="12" destOrd="0" presId="urn:microsoft.com/office/officeart/2005/8/layout/target3"/>
    <dgm:cxn modelId="{91F4687D-7DFC-47A1-9401-C9710BA1A5A0}" type="presParOf" srcId="{9DB57C9D-0752-4F47-BFB9-99E8EAF16477}" destId="{1A87A683-1610-4B8A-B96B-1732035B70ED}" srcOrd="13" destOrd="0" presId="urn:microsoft.com/office/officeart/2005/8/layout/target3"/>
    <dgm:cxn modelId="{B0CEC6EC-7172-4EB9-99DB-3AEB0BA2B861}" type="presParOf" srcId="{9DB57C9D-0752-4F47-BFB9-99E8EAF16477}" destId="{23CE41DE-3EEE-432D-9329-7A95EC8C8BB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17D88-C75A-403B-8F6E-6E5AC7A52BB8}">
      <dsp:nvSpPr>
        <dsp:cNvPr id="0" name=""/>
        <dsp:cNvSpPr/>
      </dsp:nvSpPr>
      <dsp:spPr>
        <a:xfrm>
          <a:off x="0" y="258133"/>
          <a:ext cx="5076259" cy="507625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E1DD3-9CB1-4672-8990-B3147A58885C}">
      <dsp:nvSpPr>
        <dsp:cNvPr id="0" name=""/>
        <dsp:cNvSpPr/>
      </dsp:nvSpPr>
      <dsp:spPr>
        <a:xfrm>
          <a:off x="2538129" y="258133"/>
          <a:ext cx="5922302" cy="5076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err="1" smtClean="0"/>
            <a:t>Антропосфера</a:t>
          </a:r>
          <a:endParaRPr lang="ru-RU" sz="3400" kern="1200" dirty="0"/>
        </a:p>
      </dsp:txBody>
      <dsp:txXfrm>
        <a:off x="2538129" y="258133"/>
        <a:ext cx="2961151" cy="1522881"/>
      </dsp:txXfrm>
    </dsp:sp>
    <dsp:sp modelId="{0116F2CC-36E3-41C6-97A6-E59607E3225C}">
      <dsp:nvSpPr>
        <dsp:cNvPr id="0" name=""/>
        <dsp:cNvSpPr/>
      </dsp:nvSpPr>
      <dsp:spPr>
        <a:xfrm>
          <a:off x="888347" y="1781014"/>
          <a:ext cx="3299565" cy="329956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FDB85-8627-4DB1-A9ED-8C95648F2FE1}">
      <dsp:nvSpPr>
        <dsp:cNvPr id="0" name=""/>
        <dsp:cNvSpPr/>
      </dsp:nvSpPr>
      <dsp:spPr>
        <a:xfrm>
          <a:off x="2538129" y="1781014"/>
          <a:ext cx="5922302" cy="32995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Биосфера</a:t>
          </a:r>
          <a:endParaRPr lang="ru-RU" sz="3400" kern="1200" dirty="0"/>
        </a:p>
      </dsp:txBody>
      <dsp:txXfrm>
        <a:off x="2538129" y="1781014"/>
        <a:ext cx="2961151" cy="1522875"/>
      </dsp:txXfrm>
    </dsp:sp>
    <dsp:sp modelId="{ABAADE49-2064-4EED-9CC0-EBB764672ADF}">
      <dsp:nvSpPr>
        <dsp:cNvPr id="0" name=""/>
        <dsp:cNvSpPr/>
      </dsp:nvSpPr>
      <dsp:spPr>
        <a:xfrm>
          <a:off x="1776691" y="3303890"/>
          <a:ext cx="1522876" cy="152287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9FEB2-DDB3-44FF-889C-F59B6C08F98B}">
      <dsp:nvSpPr>
        <dsp:cNvPr id="0" name=""/>
        <dsp:cNvSpPr/>
      </dsp:nvSpPr>
      <dsp:spPr>
        <a:xfrm>
          <a:off x="2538129" y="3303890"/>
          <a:ext cx="5922302" cy="1522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Геосфера</a:t>
          </a:r>
          <a:endParaRPr lang="ru-RU" sz="3400" kern="1200" dirty="0"/>
        </a:p>
      </dsp:txBody>
      <dsp:txXfrm>
        <a:off x="2538129" y="3303890"/>
        <a:ext cx="2961151" cy="1522876"/>
      </dsp:txXfrm>
    </dsp:sp>
    <dsp:sp modelId="{D72DC28F-EA50-4C66-8750-F65851CCE4EC}">
      <dsp:nvSpPr>
        <dsp:cNvPr id="0" name=""/>
        <dsp:cNvSpPr/>
      </dsp:nvSpPr>
      <dsp:spPr>
        <a:xfrm>
          <a:off x="5499280" y="258133"/>
          <a:ext cx="2961151" cy="15228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? ноосфера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err="1" smtClean="0"/>
            <a:t>техносфера</a:t>
          </a:r>
          <a:endParaRPr lang="ru-RU" sz="2700" kern="1200" dirty="0"/>
        </a:p>
      </dsp:txBody>
      <dsp:txXfrm>
        <a:off x="5499280" y="258133"/>
        <a:ext cx="2961151" cy="1522881"/>
      </dsp:txXfrm>
    </dsp:sp>
    <dsp:sp modelId="{B3120FAE-EC95-4936-845E-5ADA62BDCC81}">
      <dsp:nvSpPr>
        <dsp:cNvPr id="0" name=""/>
        <dsp:cNvSpPr/>
      </dsp:nvSpPr>
      <dsp:spPr>
        <a:xfrm>
          <a:off x="5499280" y="1781014"/>
          <a:ext cx="2961151" cy="15228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кислородная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бескислородная</a:t>
          </a:r>
          <a:endParaRPr lang="ru-RU" sz="2700" kern="1200" dirty="0"/>
        </a:p>
      </dsp:txBody>
      <dsp:txXfrm>
        <a:off x="5499280" y="1781014"/>
        <a:ext cx="2961151" cy="1522875"/>
      </dsp:txXfrm>
    </dsp:sp>
    <dsp:sp modelId="{23CE41DE-3EEE-432D-9329-7A95EC8C8BB9}">
      <dsp:nvSpPr>
        <dsp:cNvPr id="0" name=""/>
        <dsp:cNvSpPr/>
      </dsp:nvSpPr>
      <dsp:spPr>
        <a:xfrm>
          <a:off x="5499280" y="3303890"/>
          <a:ext cx="2961151" cy="15228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обводнённая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без жидкой воды</a:t>
          </a:r>
          <a:endParaRPr lang="ru-RU" sz="2700" kern="1200" dirty="0"/>
        </a:p>
      </dsp:txBody>
      <dsp:txXfrm>
        <a:off x="5499280" y="3303890"/>
        <a:ext cx="2961151" cy="1522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E05FD-6522-4078-9EF2-71C3C837C351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E2311-8555-4873-AE44-C5844FE5A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E2311-8555-4873-AE44-C5844FE5A7E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3CAE-DA6C-42E0-A476-DF097FB8BD04}" type="datetime1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E18F-E373-44FA-AF88-278B3789698C}" type="datetime1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DB8A-29D3-4520-B5BD-3E5469927AFA}" type="datetime1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A587-3A5C-4DFB-A5CE-4E6D9CCBDD0F}" type="datetime1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9B05-556A-40BE-B0A4-10004CE13CC1}" type="datetime1">
              <a:rPr lang="ru-RU" smtClean="0"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521C3-C576-40B8-8863-70A20F1B39B7}" type="datetime1">
              <a:rPr lang="ru-RU" smtClean="0"/>
              <a:t>08.02.2018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F2AB-8D3F-4101-8427-FBA952884188}" type="datetime1">
              <a:rPr lang="ru-RU" smtClean="0"/>
              <a:t>08.02.2018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EA34-88B1-4ABF-ACB4-D8142AB45B0C}" type="datetime1">
              <a:rPr lang="ru-RU" smtClean="0"/>
              <a:t>08.02.2018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E90F-55DD-4E2F-B2A0-2686880B3122}" type="datetime1">
              <a:rPr lang="ru-RU" smtClean="0"/>
              <a:t>08.02.2018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D343-30FA-4C56-9A4F-35409308AE3B}" type="datetime1">
              <a:rPr lang="ru-RU" smtClean="0"/>
              <a:t>08.02.2018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764F-8632-42DA-99C8-A317DC85F899}" type="datetime1">
              <a:rPr lang="ru-RU" smtClean="0"/>
              <a:t>08.02.2018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94E1E5F-4A37-49F6-B411-B61A4F88A65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9F16FFB-F58F-4E91-89BD-8DDF441FFA90}" type="datetime1">
              <a:rPr lang="ru-RU" smtClean="0"/>
              <a:t>08.02.2018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Прикладная экология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Введение в дисциплину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295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771800" y="1844824"/>
            <a:ext cx="2721496" cy="3888432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sz="2200" dirty="0" smtClean="0"/>
              <a:t>Биосфера – это глобальная экосистема Земли, то есть та часть оболочки планеты, что заселена живыми организмами, трансформирована ими или находится под их воздействием, включая продукты их жизнедеятельности.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10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2797958" cy="35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486916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Eduard </a:t>
            </a:r>
            <a:r>
              <a:rPr lang="en-US" dirty="0" err="1" smtClean="0"/>
              <a:t>Sueß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8240" y="626867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Jean-Baptiste de Lamarck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515" b="11408"/>
          <a:stretch/>
        </p:blipFill>
        <p:spPr bwMode="auto">
          <a:xfrm>
            <a:off x="78240" y="2564904"/>
            <a:ext cx="279066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11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4" y="1196752"/>
            <a:ext cx="70170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6381328"/>
            <a:ext cx="67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из </a:t>
            </a:r>
            <a:r>
              <a:rPr lang="en-US" dirty="0" smtClean="0"/>
              <a:t>https://funecology.weebly.com/levels-of-organization.html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3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 БИОСФЕРЫ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3657600" cy="4206453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endParaRPr lang="ru-RU" sz="2200" dirty="0" smtClean="0"/>
          </a:p>
          <a:p>
            <a:pPr>
              <a:buFontTx/>
              <a:buChar char="-"/>
            </a:pPr>
            <a:r>
              <a:rPr lang="ru-RU" sz="2200" dirty="0" smtClean="0"/>
              <a:t>живое вещество;</a:t>
            </a:r>
          </a:p>
          <a:p>
            <a:pPr>
              <a:buFontTx/>
              <a:buChar char="-"/>
            </a:pPr>
            <a:r>
              <a:rPr lang="ru-RU" sz="2200" dirty="0" smtClean="0"/>
              <a:t>биогенное вещество;</a:t>
            </a:r>
          </a:p>
          <a:p>
            <a:pPr>
              <a:buFontTx/>
              <a:buChar char="-"/>
            </a:pPr>
            <a:r>
              <a:rPr lang="ru-RU" sz="2200" dirty="0" smtClean="0"/>
              <a:t>косное вещество;</a:t>
            </a:r>
          </a:p>
          <a:p>
            <a:pPr>
              <a:buFontTx/>
              <a:buChar char="-"/>
            </a:pPr>
            <a:r>
              <a:rPr lang="ru-RU" sz="2200" dirty="0" err="1" smtClean="0"/>
              <a:t>биокосное</a:t>
            </a:r>
            <a:r>
              <a:rPr lang="ru-RU" sz="2200" dirty="0" smtClean="0"/>
              <a:t> вещество;</a:t>
            </a:r>
          </a:p>
          <a:p>
            <a:pPr>
              <a:buFontTx/>
              <a:buChar char="-"/>
            </a:pPr>
            <a:r>
              <a:rPr lang="ru-RU" sz="2200" dirty="0" smtClean="0"/>
              <a:t>радиоактивное вещество;</a:t>
            </a:r>
          </a:p>
          <a:p>
            <a:pPr>
              <a:buFontTx/>
              <a:buChar char="-"/>
            </a:pPr>
            <a:r>
              <a:rPr lang="ru-RU" sz="2200" dirty="0" smtClean="0"/>
              <a:t>рассеянные атомы;</a:t>
            </a:r>
          </a:p>
          <a:p>
            <a:pPr>
              <a:buFontTx/>
              <a:buChar char="-"/>
            </a:pPr>
            <a:r>
              <a:rPr lang="ru-RU" sz="2200" dirty="0" smtClean="0"/>
              <a:t>космическое вещество.</a:t>
            </a:r>
          </a:p>
          <a:p>
            <a:pPr marL="114300" indent="0" algn="r">
              <a:buNone/>
            </a:pPr>
            <a:endParaRPr lang="ru-RU" sz="2200" dirty="0" smtClean="0">
              <a:latin typeface="Calibri" panose="020F0502020204030204" pitchFamily="34" charset="0"/>
            </a:endParaRPr>
          </a:p>
          <a:p>
            <a:pPr marL="114300" indent="0" algn="r">
              <a:buNone/>
            </a:pPr>
            <a:r>
              <a:rPr lang="vi-VN" sz="2200" dirty="0" smtClean="0">
                <a:latin typeface="Calibri" panose="020F0502020204030204" pitchFamily="34" charset="0"/>
              </a:rPr>
              <a:t>Влад</a:t>
            </a:r>
            <a:r>
              <a:rPr lang="ru-RU" sz="2200" dirty="0">
                <a:latin typeface="Calibri" panose="020F0502020204030204" pitchFamily="34" charset="0"/>
              </a:rPr>
              <a:t>и</a:t>
            </a:r>
            <a:r>
              <a:rPr lang="vi-VN" sz="2200" dirty="0">
                <a:latin typeface="Calibri" panose="020F0502020204030204" pitchFamily="34" charset="0"/>
              </a:rPr>
              <a:t>мир Иванович Вернадский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12</a:t>
            </a:fld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98" y="2174875"/>
            <a:ext cx="3012004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13</a:t>
            </a:fld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251"/>
            <a:ext cx="8460432" cy="542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65253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по: </a:t>
            </a:r>
            <a:r>
              <a:rPr lang="ru-RU" dirty="0" err="1" smtClean="0"/>
              <a:t>Реймерс</a:t>
            </a:r>
            <a:r>
              <a:rPr lang="ru-RU" dirty="0" smtClean="0"/>
              <a:t>, 1990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9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14</a:t>
            </a:fld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4"/>
          <a:stretch/>
        </p:blipFill>
        <p:spPr bwMode="auto">
          <a:xfrm>
            <a:off x="3251" y="4018210"/>
            <a:ext cx="4424733" cy="283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r="16475"/>
          <a:stretch/>
        </p:blipFill>
        <p:spPr bwMode="auto">
          <a:xfrm>
            <a:off x="3445251" y="1124744"/>
            <a:ext cx="501518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2"/>
          <a:stretch/>
        </p:blipFill>
        <p:spPr bwMode="auto">
          <a:xfrm>
            <a:off x="3251" y="1412776"/>
            <a:ext cx="352551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919" y="4461792"/>
            <a:ext cx="2875449" cy="23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4. Понятие об </a:t>
            </a:r>
            <a:r>
              <a:rPr lang="ru-RU" sz="3200" dirty="0" err="1" smtClean="0"/>
              <a:t>антропосфере</a:t>
            </a:r>
            <a:r>
              <a:rPr lang="ru-RU" sz="3200" dirty="0" smtClean="0"/>
              <a:t> и </a:t>
            </a:r>
            <a:r>
              <a:rPr lang="ru-RU" sz="3200" dirty="0" err="1" smtClean="0"/>
              <a:t>техносфере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15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3297"/>
            <a:ext cx="6782469" cy="501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6211669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из: </a:t>
            </a:r>
            <a:r>
              <a:rPr lang="en-US" sz="1200" dirty="0" smtClean="0"/>
              <a:t>https://www.researchgate.net/figure/278649190_8-Anthropogenic-ecosystems-of-the-world-Human-activity-has-fundamentally-altered-both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552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4. Понятие об </a:t>
            </a:r>
            <a:r>
              <a:rPr lang="ru-RU" sz="3200" dirty="0" err="1"/>
              <a:t>антропосфере</a:t>
            </a:r>
            <a:r>
              <a:rPr lang="ru-RU" sz="3200" dirty="0"/>
              <a:t> и </a:t>
            </a:r>
            <a:r>
              <a:rPr lang="ru-RU" sz="3200" dirty="0" err="1"/>
              <a:t>техносфере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АНТРОПОСФЕРА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r>
              <a:rPr lang="ru-RU" sz="2200" dirty="0" err="1" smtClean="0"/>
              <a:t>Антропосфера</a:t>
            </a:r>
            <a:r>
              <a:rPr lang="ru-RU" sz="2200" dirty="0" smtClean="0"/>
              <a:t> – это сфера Земли и ближнего Космоса, прямо или косвенно изменённая человеком в прошлом и ещё более трансформируемая в будущем; реже – видоизменённая человеком часть биосферы.</a:t>
            </a:r>
            <a:endParaRPr lang="ru-RU" sz="2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ТЕХНОСФЕРА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419600" y="2174874"/>
            <a:ext cx="3657600" cy="427846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200" dirty="0" err="1" smtClean="0"/>
              <a:t>Техносфера</a:t>
            </a:r>
            <a:r>
              <a:rPr lang="ru-RU" sz="2200" dirty="0" smtClean="0"/>
              <a:t> – это часть биосферы, преобразованная людьми с помощью прямого или косвенного воздействия технических средств (научно-технической революции) в целях наилучшего соответствия социально-экономическим потребностям человечества.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9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5. Представления о трансформации оболочки планеты</a:t>
            </a:r>
            <a:endParaRPr lang="ru-RU" sz="3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04564081"/>
              </p:ext>
            </p:extLst>
          </p:nvPr>
        </p:nvGraphicFramePr>
        <p:xfrm>
          <a:off x="0" y="1268760"/>
          <a:ext cx="8460432" cy="559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6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Законы термодинамики.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1. Изменение внутренней энергии неизолированной термодинамической системы равно разности между количеством теплоты, переданным системе, и работой, совершённой системой над внешними телами.</a:t>
            </a:r>
          </a:p>
          <a:p>
            <a:pPr marL="114300" indent="0">
              <a:buNone/>
            </a:pPr>
            <a:r>
              <a:rPr lang="ru-RU" dirty="0" smtClean="0"/>
              <a:t>2. Не </a:t>
            </a:r>
            <a:r>
              <a:rPr lang="ru-RU" dirty="0"/>
              <a:t>существует циклического процесса, который извлекает количество теплоты из резервуара при определенной температуре и полностью превращает эту теплоту в работу</a:t>
            </a:r>
            <a:r>
              <a:rPr lang="ru-RU" dirty="0" smtClean="0"/>
              <a:t>.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Следствие – всеми процессами порождается энтропия; причём энтропия может быть создана, но не может быть уничтожена.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200" dirty="0" smtClean="0"/>
              <a:t>Под устойчивостью биосферы, как и любой системы, следует понимать её способность возвращаться в исходной состояние после снятия внешнего воздействия.</a:t>
            </a:r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r>
              <a:rPr lang="ru-RU" sz="2200" dirty="0" smtClean="0"/>
              <a:t>Основным проявлением исходного состояния, по-видимому, следует считать уровень развития и распространения живого.</a:t>
            </a:r>
            <a:endParaRPr lang="ru-RU" sz="22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200" dirty="0" smtClean="0"/>
              <a:t>Причины устойчивости биосферы: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положение планеты в пределах Солнечной системы;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наличие магнитного поля и озонового экрана;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разнообразие живого, в том числе – наличие организмов-</a:t>
            </a:r>
            <a:r>
              <a:rPr lang="ru-RU" sz="2200" dirty="0" err="1" smtClean="0"/>
              <a:t>редуцентов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r>
              <a:rPr lang="ru-RU" dirty="0" smtClean="0"/>
              <a:t>Общие </a:t>
            </a:r>
            <a:r>
              <a:rPr lang="ru-RU" dirty="0"/>
              <a:t>представления об экологии</a:t>
            </a:r>
            <a:r>
              <a:rPr lang="ru-RU" dirty="0" smtClean="0"/>
              <a:t>.</a:t>
            </a:r>
          </a:p>
          <a:p>
            <a:pPr marL="571500" indent="-457200">
              <a:buAutoNum type="arabicPeriod"/>
            </a:pPr>
            <a:r>
              <a:rPr lang="ru-RU" dirty="0" smtClean="0"/>
              <a:t>Понятие о прикладной экологии.</a:t>
            </a:r>
          </a:p>
          <a:p>
            <a:pPr marL="571500" indent="-457200">
              <a:buAutoNum type="arabicPeriod"/>
            </a:pPr>
            <a:r>
              <a:rPr lang="ru-RU" dirty="0" smtClean="0"/>
              <a:t>Структура </a:t>
            </a:r>
            <a:r>
              <a:rPr lang="ru-RU" dirty="0"/>
              <a:t>и функционирование </a:t>
            </a:r>
            <a:r>
              <a:rPr lang="ru-RU" dirty="0" smtClean="0"/>
              <a:t>биосферы.</a:t>
            </a:r>
          </a:p>
          <a:p>
            <a:pPr marL="571500" indent="-457200">
              <a:buFont typeface="Arial" pitchFamily="34" charset="0"/>
              <a:buAutoNum type="arabicPeriod"/>
            </a:pPr>
            <a:r>
              <a:rPr lang="ru-RU" dirty="0"/>
              <a:t>Понятие об </a:t>
            </a:r>
            <a:r>
              <a:rPr lang="ru-RU" dirty="0" err="1"/>
              <a:t>антропосфере</a:t>
            </a:r>
            <a:r>
              <a:rPr lang="ru-RU" dirty="0"/>
              <a:t> и </a:t>
            </a:r>
            <a:r>
              <a:rPr lang="ru-RU" dirty="0" err="1"/>
              <a:t>техносфере</a:t>
            </a:r>
            <a:r>
              <a:rPr lang="ru-RU" dirty="0"/>
              <a:t>.</a:t>
            </a:r>
          </a:p>
          <a:p>
            <a:pPr marL="571500" indent="-457200">
              <a:buAutoNum type="arabicPeriod"/>
            </a:pPr>
            <a:r>
              <a:rPr lang="ru-RU" dirty="0" smtClean="0"/>
              <a:t>Представление о </a:t>
            </a:r>
            <a:r>
              <a:rPr lang="ru-RU" dirty="0"/>
              <a:t>трансформации </a:t>
            </a:r>
            <a:r>
              <a:rPr lang="ru-RU" dirty="0" smtClean="0"/>
              <a:t>оболочки планеты</a:t>
            </a:r>
          </a:p>
          <a:p>
            <a:pPr marL="571500" indent="-457200">
              <a:buAutoNum type="arabicPeriod"/>
            </a:pPr>
            <a:r>
              <a:rPr lang="ru-RU" dirty="0" smtClean="0"/>
              <a:t>Механизмы </a:t>
            </a:r>
            <a:r>
              <a:rPr lang="ru-RU" dirty="0"/>
              <a:t>устойчивости </a:t>
            </a:r>
            <a:r>
              <a:rPr lang="ru-RU" dirty="0" smtClean="0"/>
              <a:t>биосферы.</a:t>
            </a:r>
          </a:p>
          <a:p>
            <a:pPr marL="571500" indent="-457200">
              <a:buAutoNum type="arabicPeriod"/>
            </a:pPr>
            <a:r>
              <a:rPr lang="ru-RU" dirty="0" smtClean="0"/>
              <a:t>Представление </a:t>
            </a:r>
            <a:r>
              <a:rPr lang="ru-RU" dirty="0"/>
              <a:t>о ноосфере и их </a:t>
            </a:r>
            <a:r>
              <a:rPr lang="ru-RU" dirty="0" smtClean="0"/>
              <a:t>критика.</a:t>
            </a:r>
          </a:p>
          <a:p>
            <a:pPr marL="571500" indent="-457200">
              <a:buAutoNum type="arabicPeriod"/>
            </a:pPr>
            <a:r>
              <a:rPr lang="ru-RU" dirty="0" smtClean="0"/>
              <a:t>Концепция «</a:t>
            </a:r>
            <a:r>
              <a:rPr lang="en-US" dirty="0" smtClean="0"/>
              <a:t>Gaya</a:t>
            </a:r>
            <a:r>
              <a:rPr lang="ru-RU" dirty="0" smtClean="0"/>
              <a:t>» </a:t>
            </a:r>
            <a:r>
              <a:rPr lang="ru-RU" dirty="0"/>
              <a:t>и её критика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20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" y="6396335"/>
            <a:ext cx="844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By Phot-15b-09-fullres.jpg: </a:t>
            </a:r>
            <a:r>
              <a:rPr lang="en-US" sz="1200" dirty="0" err="1"/>
              <a:t>ESOderivative</a:t>
            </a:r>
            <a:r>
              <a:rPr lang="en-US" sz="1200" dirty="0"/>
              <a:t> work: </a:t>
            </a:r>
            <a:r>
              <a:rPr lang="en-US" sz="1200" dirty="0" err="1"/>
              <a:t>Henrykus</a:t>
            </a:r>
            <a:r>
              <a:rPr lang="en-US" sz="1200" dirty="0"/>
              <a:t> (talk) - Phot-15b-09-fullres.jpg, CC BY 4.0, https://commons.wikimedia.org/w/index.php?curid=11737542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7450"/>
          <a:stretch/>
        </p:blipFill>
        <p:spPr>
          <a:xfrm>
            <a:off x="457200" y="1193018"/>
            <a:ext cx="7620361" cy="5199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96752"/>
            <a:ext cx="7620361" cy="51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42" y="1383998"/>
            <a:ext cx="5526194" cy="3020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128" y="4617979"/>
            <a:ext cx="4144715" cy="2208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588304"/>
            <a:ext cx="408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из: </a:t>
            </a:r>
            <a:r>
              <a:rPr lang="en-US" sz="1200" dirty="0"/>
              <a:t>http://ecologysafety.com.ua/monrealskij-protokol.html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421757"/>
            <a:ext cx="3655640" cy="1474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913644"/>
            <a:ext cx="401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из: </a:t>
            </a:r>
            <a:r>
              <a:rPr lang="en-US" sz="1200" dirty="0" smtClean="0"/>
              <a:t>http</a:t>
            </a:r>
            <a:r>
              <a:rPr lang="en-US" sz="1200" dirty="0"/>
              <a:t>://www.medical-x-ray.com/html/2015/Medical-X-ray-Knowledge_0101/131.html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r="69938"/>
          <a:stretch/>
        </p:blipFill>
        <p:spPr>
          <a:xfrm>
            <a:off x="6580146" y="1065475"/>
            <a:ext cx="876946" cy="35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377" y="1154990"/>
            <a:ext cx="2520280" cy="552875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03848" y="1417638"/>
            <a:ext cx="1970065" cy="496700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636" y="1268760"/>
            <a:ext cx="2562225" cy="3514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5028922"/>
            <a:ext cx="2253732" cy="16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1143000"/>
          </a:xfrm>
        </p:spPr>
        <p:txBody>
          <a:bodyPr/>
          <a:lstStyle/>
          <a:p>
            <a:r>
              <a:rPr lang="ru-RU" sz="3200" dirty="0" smtClean="0"/>
              <a:t>6. Механизмы устойчивости биосферы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1"/>
            <a:ext cx="2339752" cy="3342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29362"/>
            <a:ext cx="2915816" cy="2328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549" y="1572032"/>
            <a:ext cx="5506496" cy="488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7. Представления о ноосфере и их критика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91841"/>
            <a:ext cx="6858000" cy="2981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587727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Édouard Louis Emmanuel Julien Le Roy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87727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Pierre </a:t>
            </a:r>
            <a:r>
              <a:rPr lang="en-US" sz="1400" dirty="0" err="1"/>
              <a:t>Teilhard</a:t>
            </a:r>
            <a:r>
              <a:rPr lang="en-US" sz="1400" dirty="0"/>
              <a:t> de </a:t>
            </a:r>
            <a:r>
              <a:rPr lang="en-US" sz="1400" dirty="0" err="1"/>
              <a:t>Chardin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87265" y="5877272"/>
            <a:ext cx="217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Владимир Иванович Вернадский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1417638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Ноосфера в изначальной трактовке – сфера человеческой мысли, некая «мыслящая оболочка» планеты.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191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8. Концепция «</a:t>
            </a:r>
            <a:r>
              <a:rPr lang="en-US" sz="3200" dirty="0" smtClean="0"/>
              <a:t>Gaya</a:t>
            </a:r>
            <a:r>
              <a:rPr lang="ru-RU" sz="3200" dirty="0" smtClean="0"/>
              <a:t>» и её критика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3657600" cy="496855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r>
              <a:rPr lang="ru-RU" sz="2200" dirty="0" smtClean="0"/>
              <a:t>Планета Земля является неким </a:t>
            </a:r>
            <a:r>
              <a:rPr lang="ru-RU" sz="2200" dirty="0" err="1" smtClean="0"/>
              <a:t>суперорганизмом</a:t>
            </a:r>
            <a:r>
              <a:rPr lang="ru-RU" sz="2200" dirty="0" smtClean="0"/>
              <a:t>, способным к </a:t>
            </a:r>
            <a:r>
              <a:rPr lang="ru-RU" sz="2200" dirty="0" err="1" smtClean="0"/>
              <a:t>саморегуляции</a:t>
            </a:r>
            <a:r>
              <a:rPr lang="ru-RU" sz="2200" dirty="0" smtClean="0"/>
              <a:t>, а, следовательно, к поддержанию основных параметров среды на оптимальном уровне.</a:t>
            </a:r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endParaRPr lang="ru-RU" sz="2200" dirty="0"/>
          </a:p>
          <a:p>
            <a:pPr marL="114300" indent="0" algn="r">
              <a:buNone/>
            </a:pPr>
            <a:r>
              <a:rPr lang="en-US" sz="2200" dirty="0"/>
              <a:t>James Ephraim Lovelock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2979" y="1536700"/>
            <a:ext cx="3550841" cy="45894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8. Концепция «</a:t>
            </a:r>
            <a:r>
              <a:rPr lang="en-US" sz="3200" dirty="0" smtClean="0"/>
              <a:t>Gaya</a:t>
            </a:r>
            <a:r>
              <a:rPr lang="ru-RU" sz="3200" dirty="0" smtClean="0"/>
              <a:t>» и её критика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26</a:t>
            </a:fld>
            <a:endParaRPr lang="ru-RU"/>
          </a:p>
        </p:txBody>
      </p:sp>
      <p:pic>
        <p:nvPicPr>
          <p:cNvPr id="2" name="NASA This World Is Black and Wh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417638"/>
            <a:ext cx="8391613" cy="47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7620000" cy="1892808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sz="2200" dirty="0" smtClean="0"/>
              <a:t>Входной билет на следующую лекцию – написанное эссе «Парниковый эффект планет в зоне жизни Солнечной системы».</a:t>
            </a:r>
          </a:p>
          <a:p>
            <a:pPr marL="114300" indent="0">
              <a:buNone/>
            </a:pPr>
            <a:r>
              <a:rPr lang="ru-RU" sz="2200" dirty="0" smtClean="0"/>
              <a:t>Объём текста – 0,5-1 </a:t>
            </a:r>
            <a:r>
              <a:rPr lang="ru-RU" sz="2200" dirty="0" err="1" smtClean="0"/>
              <a:t>печ</a:t>
            </a:r>
            <a:r>
              <a:rPr lang="ru-RU" sz="2200" dirty="0" smtClean="0"/>
              <a:t>. л.</a:t>
            </a:r>
          </a:p>
          <a:p>
            <a:pPr marL="114300" indent="0">
              <a:buNone/>
            </a:pPr>
            <a:r>
              <a:rPr lang="ru-RU" sz="2200" dirty="0"/>
              <a:t>Требования к оформлению следует скачать с сайта «Образовательный портал» (</a:t>
            </a:r>
            <a:r>
              <a:rPr lang="en-US" sz="2200" dirty="0"/>
              <a:t>dokkalfar.ru</a:t>
            </a:r>
            <a:r>
              <a:rPr lang="ru-RU" sz="2200" dirty="0"/>
              <a:t>).</a:t>
            </a:r>
          </a:p>
          <a:p>
            <a:pPr marL="114300" indent="0">
              <a:buNone/>
            </a:pP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6992"/>
            <a:ext cx="5338936" cy="28858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195736" y="4653136"/>
            <a:ext cx="86409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25" y="3284984"/>
            <a:ext cx="2007875" cy="3456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83" y="5648960"/>
            <a:ext cx="1080120" cy="240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081" y="3356992"/>
            <a:ext cx="3958649" cy="3251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5583756"/>
            <a:ext cx="2307487" cy="4614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417707"/>
            <a:ext cx="6488239" cy="31909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268" y="5795727"/>
            <a:ext cx="3331700" cy="4633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3511874"/>
            <a:ext cx="8092604" cy="30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1. Общие представления об экологии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r>
              <a:rPr lang="ru-RU" sz="2200" dirty="0" smtClean="0"/>
              <a:t>Экология – это наука о взаимоотношениях организмов и их сообществ между собой и с окружающей средой.</a:t>
            </a:r>
          </a:p>
          <a:p>
            <a:pPr marL="114300" indent="0">
              <a:buNone/>
            </a:pPr>
            <a:endParaRPr lang="ru-RU" sz="2200" dirty="0"/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endParaRPr lang="ru-RU" sz="2200" dirty="0"/>
          </a:p>
          <a:p>
            <a:pPr marL="114300" indent="0" algn="r">
              <a:buNone/>
            </a:pPr>
            <a:r>
              <a:rPr lang="ru-RU" sz="2200" dirty="0" err="1"/>
              <a:t>Ernst</a:t>
            </a:r>
            <a:r>
              <a:rPr lang="ru-RU" sz="2200" dirty="0"/>
              <a:t> </a:t>
            </a:r>
            <a:r>
              <a:rPr lang="ru-RU" sz="2200" dirty="0" err="1"/>
              <a:t>Heinrich</a:t>
            </a:r>
            <a:r>
              <a:rPr lang="ru-RU" sz="2200" dirty="0"/>
              <a:t> </a:t>
            </a:r>
            <a:r>
              <a:rPr lang="ru-RU" sz="2200" dirty="0" err="1" smtClean="0"/>
              <a:t>Philipp</a:t>
            </a:r>
            <a:endParaRPr lang="ru-RU" sz="2200" dirty="0" smtClean="0"/>
          </a:p>
          <a:p>
            <a:pPr marL="114300" indent="0" algn="r">
              <a:buNone/>
            </a:pPr>
            <a:r>
              <a:rPr lang="ru-RU" sz="2200" dirty="0" err="1" smtClean="0"/>
              <a:t>August</a:t>
            </a:r>
            <a:r>
              <a:rPr lang="ru-RU" sz="2200" dirty="0" smtClean="0"/>
              <a:t> </a:t>
            </a:r>
            <a:r>
              <a:rPr lang="ru-RU" sz="2200" dirty="0" err="1"/>
              <a:t>Haeckel</a:t>
            </a:r>
            <a:endParaRPr lang="ru-RU" sz="2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3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45431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1. Общие представления об экологии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7620000" cy="4800600"/>
          </a:xfrm>
        </p:spPr>
        <p:txBody>
          <a:bodyPr/>
          <a:lstStyle/>
          <a:p>
            <a:pPr marL="114300" indent="0">
              <a:buNone/>
            </a:pPr>
            <a:endParaRPr lang="ru-RU" dirty="0"/>
          </a:p>
          <a:p>
            <a:pPr marL="114300" indent="0" algn="ctr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384219" cy="463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2. Понятие о прикладной экологии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sz="2200" dirty="0" smtClean="0"/>
              <a:t>Прикладная экология – это раздел экологии, занимающийся изучением особенностей взаимодействия человека в ходе его хозяйственной деятельности с окружающей средой.</a:t>
            </a:r>
          </a:p>
          <a:p>
            <a:pPr marL="114300" indent="0">
              <a:buNone/>
            </a:pPr>
            <a:r>
              <a:rPr lang="ru-RU" sz="2200" dirty="0" smtClean="0"/>
              <a:t>Результатом (но не целью!) прикладной экологии является решение практических задач охраны окружающей среды.</a:t>
            </a:r>
          </a:p>
          <a:p>
            <a:pPr marL="114300" indent="0" algn="ctr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r>
              <a:rPr lang="ru-RU" sz="2200" dirty="0" smtClean="0"/>
              <a:t>Разделы прикладной экологии: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промышленная;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коммуникационная;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сельскохозяйственная;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медицинская;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рекреационная;</a:t>
            </a:r>
          </a:p>
          <a:p>
            <a:pPr marL="571500" indent="-457200">
              <a:buAutoNum type="arabicParenR"/>
            </a:pPr>
            <a:r>
              <a:rPr lang="ru-RU" sz="2200" dirty="0" smtClean="0"/>
              <a:t>космическая</a:t>
            </a:r>
          </a:p>
          <a:p>
            <a:pPr marL="114300" indent="0" algn="ctr">
              <a:buNone/>
            </a:pPr>
            <a:r>
              <a:rPr lang="ru-RU" sz="2200" dirty="0" smtClean="0"/>
              <a:t>и т.д.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5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3. Структура и функционирование биосферы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ЭКОСИСТЕМА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3657600" cy="413444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200" dirty="0" smtClean="0"/>
          </a:p>
          <a:p>
            <a:pPr marL="114300" indent="0">
              <a:buNone/>
            </a:pPr>
            <a:r>
              <a:rPr lang="en-US" sz="2200" dirty="0" smtClean="0"/>
              <a:t>An ecosystem is a community of  living organisms in conjunction with the nonliving components of their environment (things like air, water and mineral soil), interacting as a system.</a:t>
            </a:r>
          </a:p>
          <a:p>
            <a:pPr marL="114300" indent="0">
              <a:buNone/>
            </a:pPr>
            <a:endParaRPr lang="en-US" sz="2200" dirty="0" smtClean="0"/>
          </a:p>
          <a:p>
            <a:pPr marL="114300" indent="0">
              <a:buNone/>
            </a:pPr>
            <a:endParaRPr lang="en-US" sz="2200" dirty="0" smtClean="0"/>
          </a:p>
          <a:p>
            <a:pPr marL="114300" indent="0" algn="r">
              <a:buNone/>
            </a:pPr>
            <a:r>
              <a:rPr lang="en-US" sz="2000" dirty="0"/>
              <a:t>Sir Arthur George </a:t>
            </a:r>
            <a:r>
              <a:rPr lang="en-US" sz="2000" dirty="0" err="1"/>
              <a:t>Tansley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6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64" y="2174875"/>
            <a:ext cx="3035871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7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3. Структура и функционирование биосферы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БИОЦЕНОЗ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3657600" cy="427846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200" dirty="0" smtClean="0"/>
          </a:p>
          <a:p>
            <a:pPr marL="114300" indent="0">
              <a:buNone/>
            </a:pPr>
            <a:r>
              <a:rPr lang="en-US" sz="2200" dirty="0" err="1" smtClean="0"/>
              <a:t>Eine</a:t>
            </a:r>
            <a:r>
              <a:rPr lang="en-US" sz="2200" dirty="0" smtClean="0"/>
              <a:t> </a:t>
            </a:r>
            <a:r>
              <a:rPr lang="en-US" sz="2200" dirty="0" err="1"/>
              <a:t>Biozönose</a:t>
            </a:r>
            <a:r>
              <a:rPr lang="en-US" sz="2200" dirty="0"/>
              <a:t> </a:t>
            </a:r>
            <a:r>
              <a:rPr lang="en-US" sz="2200" dirty="0" err="1"/>
              <a:t>oder</a:t>
            </a:r>
            <a:r>
              <a:rPr lang="en-US" sz="2200" dirty="0"/>
              <a:t> </a:t>
            </a:r>
            <a:r>
              <a:rPr lang="en-US" sz="2200" dirty="0" err="1" smtClean="0"/>
              <a:t>Biocoenose</a:t>
            </a:r>
            <a:r>
              <a:rPr lang="ru-RU" sz="2200" dirty="0" smtClean="0"/>
              <a:t> </a:t>
            </a:r>
            <a:r>
              <a:rPr lang="en-US" sz="2200" dirty="0" err="1"/>
              <a:t>ist</a:t>
            </a:r>
            <a:r>
              <a:rPr lang="en-US" sz="2200" dirty="0"/>
              <a:t> </a:t>
            </a:r>
            <a:r>
              <a:rPr lang="en-US" sz="2200" dirty="0" err="1"/>
              <a:t>eine</a:t>
            </a:r>
            <a:r>
              <a:rPr lang="en-US" sz="2200" dirty="0"/>
              <a:t> </a:t>
            </a:r>
            <a:r>
              <a:rPr lang="en-US" sz="2200" dirty="0" err="1"/>
              <a:t>Gemeinschaft</a:t>
            </a:r>
            <a:r>
              <a:rPr lang="en-US" sz="2200" dirty="0"/>
              <a:t> </a:t>
            </a:r>
            <a:r>
              <a:rPr lang="en-US" sz="2200" dirty="0" smtClean="0"/>
              <a:t>von</a:t>
            </a:r>
            <a:r>
              <a:rPr lang="ru-RU" sz="2200" dirty="0" smtClean="0"/>
              <a:t> </a:t>
            </a:r>
            <a:r>
              <a:rPr lang="en-US" sz="2200" dirty="0" err="1" smtClean="0"/>
              <a:t>Organismen</a:t>
            </a:r>
            <a:r>
              <a:rPr lang="en-US" sz="2200" dirty="0"/>
              <a:t> </a:t>
            </a:r>
            <a:r>
              <a:rPr lang="en-US" sz="2200" dirty="0" err="1" smtClean="0"/>
              <a:t>verschiedener</a:t>
            </a:r>
            <a:r>
              <a:rPr lang="en-US" sz="2200" dirty="0" smtClean="0"/>
              <a:t> </a:t>
            </a:r>
            <a:r>
              <a:rPr lang="en-US" sz="2200" dirty="0" err="1" smtClean="0"/>
              <a:t>Arten</a:t>
            </a:r>
            <a:r>
              <a:rPr lang="en-US" sz="2200" dirty="0"/>
              <a:t> in </a:t>
            </a:r>
            <a:r>
              <a:rPr lang="en-US" sz="2200" dirty="0" err="1"/>
              <a:t>einem</a:t>
            </a:r>
            <a:r>
              <a:rPr lang="en-US" sz="2200" dirty="0"/>
              <a:t> </a:t>
            </a:r>
            <a:r>
              <a:rPr lang="en-US" sz="2200" dirty="0" err="1"/>
              <a:t>abgrenzbaren</a:t>
            </a:r>
            <a:r>
              <a:rPr lang="en-US" sz="2200" dirty="0"/>
              <a:t> </a:t>
            </a:r>
            <a:r>
              <a:rPr lang="en-US" sz="2200" dirty="0" smtClean="0"/>
              <a:t>Lebensraum.</a:t>
            </a:r>
          </a:p>
          <a:p>
            <a:pPr marL="114300" indent="0">
              <a:buNone/>
            </a:pPr>
            <a:endParaRPr lang="ru-RU" sz="2200" dirty="0" smtClean="0"/>
          </a:p>
          <a:p>
            <a:pPr marL="114300" indent="0">
              <a:buNone/>
            </a:pPr>
            <a:endParaRPr lang="ru-RU" sz="2200" dirty="0"/>
          </a:p>
          <a:p>
            <a:pPr marL="114300" indent="0">
              <a:buNone/>
            </a:pPr>
            <a:endParaRPr lang="en-US" sz="2200" dirty="0"/>
          </a:p>
          <a:p>
            <a:pPr marL="114300" indent="0" algn="r">
              <a:buNone/>
            </a:pPr>
            <a:r>
              <a:rPr lang="en-US" sz="2200" dirty="0" smtClean="0"/>
              <a:t>Karl </a:t>
            </a:r>
            <a:r>
              <a:rPr lang="en-US" sz="2200" dirty="0"/>
              <a:t>August </a:t>
            </a:r>
            <a:r>
              <a:rPr lang="en-US" sz="2200" dirty="0" err="1"/>
              <a:t>Möbius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7</a:t>
            </a:fld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91" y="2174875"/>
            <a:ext cx="254921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0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3. Структура и функционирование биосферы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БИОГЕОЦЕНОЗ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3657600" cy="442247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sz="2200" dirty="0" smtClean="0"/>
              <a:t>Биогеоценоз – это система, включающая сообщество живых организмов и тесно связанную с ними совокупность абиотических факторов среды в пределах одной территории, связанные между собой круговоротом веществ и потоком энергии.</a:t>
            </a:r>
          </a:p>
          <a:p>
            <a:pPr marL="114300" indent="0">
              <a:buNone/>
            </a:pPr>
            <a:endParaRPr lang="ru-RU" sz="2200" dirty="0" smtClean="0"/>
          </a:p>
          <a:p>
            <a:pPr marL="114300" indent="0" algn="r">
              <a:buNone/>
            </a:pPr>
            <a:r>
              <a:rPr lang="vi-VN" sz="2200" dirty="0" smtClean="0">
                <a:latin typeface="Calibri" panose="020F0502020204030204" pitchFamily="34" charset="0"/>
              </a:rPr>
              <a:t>Владимир Никол</a:t>
            </a:r>
            <a:r>
              <a:rPr lang="ru-RU" sz="2200" dirty="0" smtClean="0">
                <a:latin typeface="Calibri" panose="020F0502020204030204" pitchFamily="34" charset="0"/>
              </a:rPr>
              <a:t>а</a:t>
            </a:r>
            <a:r>
              <a:rPr lang="vi-VN" sz="2200" dirty="0" smtClean="0">
                <a:latin typeface="Calibri" panose="020F0502020204030204" pitchFamily="34" charset="0"/>
              </a:rPr>
              <a:t>евич </a:t>
            </a:r>
            <a:r>
              <a:rPr lang="vi-VN" sz="2200" dirty="0">
                <a:latin typeface="Calibri" panose="020F0502020204030204" pitchFamily="34" charset="0"/>
              </a:rPr>
              <a:t>Сукачёв</a:t>
            </a:r>
            <a:endParaRPr lang="ru-RU" sz="2200" dirty="0">
              <a:latin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8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75" y="2174875"/>
            <a:ext cx="2861049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4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3. Структура и функционирование биосферы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1E5F-4A37-49F6-B411-B61A4F88A65A}" type="slidenum">
              <a:rPr lang="ru-RU" smtClean="0"/>
              <a:t>9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Таким образом,</a:t>
            </a:r>
          </a:p>
          <a:p>
            <a:pPr>
              <a:buFontTx/>
              <a:buChar char="-"/>
            </a:pPr>
            <a:r>
              <a:rPr lang="ru-RU" dirty="0" smtClean="0"/>
              <a:t>экосистема является сообществом, возникшим как естественно (в природных условиях), так и искусственно (в антропогенных условиях);</a:t>
            </a:r>
          </a:p>
          <a:p>
            <a:pPr>
              <a:buFontTx/>
              <a:buChar char="-"/>
            </a:pPr>
            <a:r>
              <a:rPr lang="ru-RU" dirty="0" smtClean="0"/>
              <a:t>биогеоценоз включает тот </a:t>
            </a:r>
            <a:r>
              <a:rPr lang="ru-RU" dirty="0" err="1" smtClean="0"/>
              <a:t>экотоп</a:t>
            </a:r>
            <a:r>
              <a:rPr lang="ru-RU" dirty="0" smtClean="0"/>
              <a:t>, в котором естественным путём исторически сложилось данное сообщество;</a:t>
            </a:r>
          </a:p>
          <a:p>
            <a:pPr>
              <a:buFontTx/>
              <a:buChar char="-"/>
            </a:pPr>
            <a:r>
              <a:rPr lang="ru-RU" dirty="0" smtClean="0"/>
              <a:t>биоценоз не включает </a:t>
            </a:r>
            <a:r>
              <a:rPr lang="ru-RU" dirty="0" err="1" smtClean="0"/>
              <a:t>экотоп</a:t>
            </a:r>
            <a:r>
              <a:rPr lang="ru-RU" dirty="0" smtClean="0"/>
              <a:t>, хотя и дифференцируется по нему.</a:t>
            </a:r>
          </a:p>
          <a:p>
            <a:pPr marL="114300" indent="0">
              <a:buNone/>
            </a:pPr>
            <a:r>
              <a:rPr lang="ru-RU" dirty="0" smtClean="0"/>
              <a:t>Кроме того,</a:t>
            </a:r>
          </a:p>
          <a:p>
            <a:pPr marL="114300" indent="0">
              <a:buNone/>
            </a:pPr>
            <a:r>
              <a:rPr lang="ru-RU" dirty="0" smtClean="0"/>
              <a:t>обычно биоценоз (биогеоценоз) подразделяется на зооценоз, фитоценоз, </a:t>
            </a:r>
            <a:r>
              <a:rPr lang="ru-RU" dirty="0" err="1" smtClean="0"/>
              <a:t>микробоценоз</a:t>
            </a:r>
            <a:r>
              <a:rPr lang="ru-RU" dirty="0" smtClean="0"/>
              <a:t> и т.д., а экосистема – на продуцентов, </a:t>
            </a:r>
            <a:r>
              <a:rPr lang="ru-RU" dirty="0" err="1" smtClean="0"/>
              <a:t>консументов</a:t>
            </a:r>
            <a:r>
              <a:rPr lang="ru-RU" dirty="0" smtClean="0"/>
              <a:t> и </a:t>
            </a:r>
            <a:r>
              <a:rPr lang="ru-RU" dirty="0" err="1" smtClean="0"/>
              <a:t>редуцентов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482</TotalTime>
  <Words>891</Words>
  <Application>Microsoft Office PowerPoint</Application>
  <PresentationFormat>Экран (4:3)</PresentationFormat>
  <Paragraphs>168</Paragraphs>
  <Slides>27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</vt:lpstr>
      <vt:lpstr>Соседство</vt:lpstr>
      <vt:lpstr>Прикладная экология</vt:lpstr>
      <vt:lpstr>План лекции</vt:lpstr>
      <vt:lpstr>1. Общие представления об экологии</vt:lpstr>
      <vt:lpstr>1. Общие представления об экологии</vt:lpstr>
      <vt:lpstr>2. Понятие о прикладной экологии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3. Структура и функционирование биосферы</vt:lpstr>
      <vt:lpstr>4. Понятие об антропосфере и техносфере</vt:lpstr>
      <vt:lpstr>4. Понятие об антропосфере и техносфере</vt:lpstr>
      <vt:lpstr>5. Представления о трансформации оболочки планеты</vt:lpstr>
      <vt:lpstr>6. Механизмы устойчивости биосферы</vt:lpstr>
      <vt:lpstr>6. Механизмы устойчивости биосферы</vt:lpstr>
      <vt:lpstr>6. Механизмы устойчивости биосферы</vt:lpstr>
      <vt:lpstr>6. Механизмы устойчивости биосферы</vt:lpstr>
      <vt:lpstr>6. Механизмы устойчивости биосферы</vt:lpstr>
      <vt:lpstr>6. Механизмы устойчивости биосферы</vt:lpstr>
      <vt:lpstr>7. Представления о ноосфере и их критика</vt:lpstr>
      <vt:lpstr>8. Концепция «Gaya» и её критика</vt:lpstr>
      <vt:lpstr>8. Концепция «Gaya» и её критика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Прикладная экология</dc:title>
  <dc:creator>Бобров Юрий Александрович</dc:creator>
  <cp:lastModifiedBy>Юрий</cp:lastModifiedBy>
  <cp:revision>45</cp:revision>
  <dcterms:created xsi:type="dcterms:W3CDTF">2018-02-07T07:18:59Z</dcterms:created>
  <dcterms:modified xsi:type="dcterms:W3CDTF">2018-02-08T09:56:29Z</dcterms:modified>
</cp:coreProperties>
</file>