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10" r:id="rId3"/>
    <p:sldId id="311" r:id="rId4"/>
    <p:sldId id="312" r:id="rId5"/>
    <p:sldId id="313" r:id="rId6"/>
    <p:sldId id="314" r:id="rId7"/>
    <p:sldId id="315" r:id="rId8"/>
    <p:sldId id="31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055499-DCF3-474B-948B-92E93F288042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5A9A27-57CD-4538-96F5-4E4ED10D6A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566742"/>
            <a:ext cx="7772400" cy="1362456"/>
          </a:xfrm>
        </p:spPr>
        <p:txBody>
          <a:bodyPr/>
          <a:lstStyle/>
          <a:p>
            <a:r>
              <a:rPr lang="ru-RU" dirty="0" smtClean="0"/>
              <a:t>Экологические группы высших растений по отношению к </a:t>
            </a:r>
            <a:r>
              <a:rPr lang="ru-RU" dirty="0" smtClean="0"/>
              <a:t>влажности: Гидрофиты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77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Гидрофиты и гелофиты:</a:t>
            </a:r>
            <a:br>
              <a:rPr lang="ru-RU" dirty="0" smtClean="0"/>
            </a:br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26. </a:t>
            </a:r>
            <a:r>
              <a:rPr lang="ru-RU" dirty="0"/>
              <a:t>Приготовьте микропрепараты поперечных срезов </a:t>
            </a:r>
            <a:r>
              <a:rPr lang="ru-RU" dirty="0" smtClean="0"/>
              <a:t>органов гидрофитов и гелофитов</a:t>
            </a:r>
            <a:r>
              <a:rPr lang="ru-RU" i="1" dirty="0" smtClean="0"/>
              <a:t>.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а. При малом увеличении зарисуйте схему строения </a:t>
            </a:r>
            <a:r>
              <a:rPr lang="ru-RU" dirty="0" smtClean="0"/>
              <a:t>этих органов, </a:t>
            </a:r>
            <a:r>
              <a:rPr lang="ru-RU" dirty="0"/>
              <a:t>обозначив расположение всех тканей.</a:t>
            </a:r>
          </a:p>
          <a:p>
            <a:pPr marL="0" indent="0">
              <a:buNone/>
            </a:pPr>
            <a:r>
              <a:rPr lang="ru-RU" dirty="0"/>
              <a:t>б. При большом увеличении зарисуйте участок периферической части с </a:t>
            </a:r>
            <a:r>
              <a:rPr lang="ru-RU" dirty="0" err="1"/>
              <a:t>устьичным</a:t>
            </a:r>
            <a:r>
              <a:rPr lang="ru-RU" dirty="0"/>
              <a:t> аппаратом</a:t>
            </a:r>
            <a:r>
              <a:rPr lang="ru-RU" dirty="0" smtClean="0"/>
              <a:t>, </a:t>
            </a:r>
            <a:r>
              <a:rPr lang="ru-RU" dirty="0" err="1" smtClean="0"/>
              <a:t>гидатодами</a:t>
            </a:r>
            <a:r>
              <a:rPr lang="ru-RU" dirty="0" smtClean="0"/>
              <a:t>, аэренхимой, воздухоносными камерами </a:t>
            </a:r>
            <a:r>
              <a:rPr lang="ru-RU" dirty="0"/>
              <a:t>и т.д., обозначив все части рисунка.</a:t>
            </a:r>
          </a:p>
          <a:p>
            <a:pPr marL="0" indent="0">
              <a:buNone/>
            </a:pPr>
            <a:r>
              <a:rPr lang="ru-RU" dirty="0"/>
              <a:t>в. К итоговому отчёту приложите фотографии объектов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439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Гидрофиты (гидатофиты):</a:t>
            </a:r>
            <a:br>
              <a:rPr lang="ru-RU" dirty="0" smtClean="0"/>
            </a:br>
            <a:r>
              <a:rPr lang="en-US" i="1" dirty="0" err="1" smtClean="0"/>
              <a:t>Potamogeton</a:t>
            </a:r>
            <a:r>
              <a:rPr lang="en-US" i="1" dirty="0" smtClean="0"/>
              <a:t> </a:t>
            </a:r>
            <a:r>
              <a:rPr lang="en-US" i="1" dirty="0" err="1" smtClean="0"/>
              <a:t>perfoliatus</a:t>
            </a:r>
            <a:r>
              <a:rPr lang="en-US" dirty="0" smtClean="0"/>
              <a:t> L.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Барыкина и </a:t>
            </a:r>
            <a:r>
              <a:rPr lang="ru-RU" dirty="0" err="1" smtClean="0"/>
              <a:t>Чубатова</a:t>
            </a:r>
            <a:r>
              <a:rPr lang="ru-RU" dirty="0" smtClean="0"/>
              <a:t>, 2005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60919"/>
            <a:ext cx="3888432" cy="381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060848"/>
            <a:ext cx="17716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29000"/>
            <a:ext cx="1752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9043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Гидрофиты (</a:t>
            </a:r>
            <a:r>
              <a:rPr lang="ru-RU" dirty="0" err="1" smtClean="0"/>
              <a:t>аэрогидатофиты</a:t>
            </a:r>
            <a:r>
              <a:rPr lang="ru-RU" dirty="0" smtClean="0"/>
              <a:t>):</a:t>
            </a:r>
            <a:br>
              <a:rPr lang="ru-RU" dirty="0" smtClean="0"/>
            </a:br>
            <a:r>
              <a:rPr lang="en-US" i="1" dirty="0" err="1" smtClean="0"/>
              <a:t>Hippuris</a:t>
            </a:r>
            <a:r>
              <a:rPr lang="en-US" i="1" dirty="0" smtClean="0"/>
              <a:t> vulgaris</a:t>
            </a:r>
            <a:r>
              <a:rPr lang="en-US" dirty="0" smtClean="0"/>
              <a:t> L.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Барыкина и </a:t>
            </a:r>
            <a:r>
              <a:rPr lang="ru-RU" dirty="0" err="1" smtClean="0"/>
              <a:t>Чубатова</a:t>
            </a:r>
            <a:r>
              <a:rPr lang="ru-RU" dirty="0" smtClean="0"/>
              <a:t>, 2005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3786"/>
            <a:ext cx="3240360" cy="493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52936"/>
            <a:ext cx="457082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871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Гидрофиты (</a:t>
            </a:r>
            <a:r>
              <a:rPr lang="ru-RU" dirty="0" err="1" smtClean="0"/>
              <a:t>аэрогидатофиты</a:t>
            </a:r>
            <a:r>
              <a:rPr lang="ru-RU" dirty="0" smtClean="0"/>
              <a:t>):</a:t>
            </a:r>
            <a:br>
              <a:rPr lang="ru-RU" dirty="0" smtClean="0"/>
            </a:br>
            <a:r>
              <a:rPr lang="en-US" i="1" dirty="0" err="1" smtClean="0"/>
              <a:t>Nufar</a:t>
            </a:r>
            <a:r>
              <a:rPr lang="en-US" i="1" dirty="0" smtClean="0"/>
              <a:t> </a:t>
            </a:r>
            <a:r>
              <a:rPr lang="en-US" i="1" dirty="0" err="1" smtClean="0"/>
              <a:t>lutea</a:t>
            </a:r>
            <a:r>
              <a:rPr lang="en-US" dirty="0" smtClean="0"/>
              <a:t> (L.) Smith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Барыкина и </a:t>
            </a:r>
            <a:r>
              <a:rPr lang="ru-RU" dirty="0" err="1" smtClean="0"/>
              <a:t>Чубатова</a:t>
            </a:r>
            <a:r>
              <a:rPr lang="ru-RU" dirty="0" smtClean="0"/>
              <a:t>, 2005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2232248" cy="4563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84984"/>
            <a:ext cx="26479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954" y="2411924"/>
            <a:ext cx="14287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379" y="4437112"/>
            <a:ext cx="14573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36912"/>
            <a:ext cx="13811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3611" y="4221088"/>
            <a:ext cx="14001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40474"/>
            <a:ext cx="9429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6472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6312"/>
            <a:ext cx="46767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Гелофиты:</a:t>
            </a:r>
            <a:br>
              <a:rPr lang="ru-RU" dirty="0" smtClean="0"/>
            </a:br>
            <a:r>
              <a:rPr lang="en-US" i="1" dirty="0" err="1" smtClean="0"/>
              <a:t>Sagittaria</a:t>
            </a:r>
            <a:r>
              <a:rPr lang="en-US" i="1" dirty="0" smtClean="0"/>
              <a:t> </a:t>
            </a:r>
            <a:r>
              <a:rPr lang="en-US" i="1" dirty="0" err="1" smtClean="0"/>
              <a:t>sagittifolia</a:t>
            </a:r>
            <a:r>
              <a:rPr lang="en-US" dirty="0" smtClean="0"/>
              <a:t> L.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Барыкина и </a:t>
            </a:r>
            <a:r>
              <a:rPr lang="ru-RU" dirty="0" err="1" smtClean="0"/>
              <a:t>Чубатова</a:t>
            </a:r>
            <a:r>
              <a:rPr lang="ru-RU" dirty="0" smtClean="0"/>
              <a:t>, 2005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12976"/>
            <a:ext cx="1866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71950"/>
            <a:ext cx="45243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7819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44824"/>
            <a:ext cx="4464496" cy="469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Гелофиты:</a:t>
            </a:r>
            <a:br>
              <a:rPr lang="ru-RU" dirty="0" smtClean="0"/>
            </a:br>
            <a:r>
              <a:rPr lang="en-US" i="1" dirty="0" err="1" smtClean="0"/>
              <a:t>Scirpus</a:t>
            </a:r>
            <a:r>
              <a:rPr lang="en-US" i="1" dirty="0" smtClean="0"/>
              <a:t> </a:t>
            </a:r>
            <a:r>
              <a:rPr lang="en-US" i="1" dirty="0" err="1" smtClean="0"/>
              <a:t>lacustris</a:t>
            </a:r>
            <a:r>
              <a:rPr lang="en-US" dirty="0" smtClean="0"/>
              <a:t> L.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Барыкина и </a:t>
            </a:r>
            <a:r>
              <a:rPr lang="ru-RU" dirty="0" err="1" smtClean="0"/>
              <a:t>Чубатова</a:t>
            </a:r>
            <a:r>
              <a:rPr lang="ru-RU" dirty="0" smtClean="0"/>
              <a:t>, 2005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92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Гидрофиты и гелофиты:</a:t>
            </a:r>
            <a:br>
              <a:rPr lang="ru-RU" dirty="0" smtClean="0"/>
            </a:br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27. </a:t>
            </a:r>
            <a:r>
              <a:rPr lang="ru-RU" dirty="0"/>
              <a:t>Сделайте слепок с дорзальной и вентральной поверхностей листа или приготовьте микропрепараты их эпидермы. Определите число устьиц с каждой стороны листа, выразив итог в шт. на 1 кв. мм. </a:t>
            </a:r>
          </a:p>
          <a:p>
            <a:pPr marL="0" indent="0">
              <a:buNone/>
            </a:pPr>
            <a:r>
              <a:rPr lang="ru-RU" dirty="0" smtClean="0"/>
              <a:t>28. </a:t>
            </a:r>
            <a:r>
              <a:rPr lang="ru-RU" dirty="0"/>
              <a:t>Опишите увиденные особенности анатомической структуры </a:t>
            </a:r>
            <a:r>
              <a:rPr lang="ru-RU" dirty="0" smtClean="0"/>
              <a:t>гидрофитов и гелофитов. </a:t>
            </a:r>
            <a:r>
              <a:rPr lang="ru-RU" dirty="0"/>
              <a:t>Предположите, чем они могут быть вызваны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29. Взяв органы растений разных экологических групп определите в них содержание свободной и связанной воды. Сравните </a:t>
            </a:r>
            <a:r>
              <a:rPr lang="ru-RU" smtClean="0"/>
              <a:t>полученные результаты.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75023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</TotalTime>
  <Words>207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Экологические группы высших растений по отношению к влажности: Гидрофиты</vt:lpstr>
      <vt:lpstr>Гидрофиты и гелофиты: Задание</vt:lpstr>
      <vt:lpstr>Гидрофиты (гидатофиты): Potamogeton perfoliatus L.</vt:lpstr>
      <vt:lpstr>Гидрофиты (аэрогидатофиты): Hippuris vulgaris L.</vt:lpstr>
      <vt:lpstr>Гидрофиты (аэрогидатофиты): Nufar lutea (L.) Smith</vt:lpstr>
      <vt:lpstr>Гелофиты: Sagittaria sagittifolia L.</vt:lpstr>
      <vt:lpstr>Гелофиты: Scirpus lacustris L.</vt:lpstr>
      <vt:lpstr>Гидрофиты и гелофиты: Задание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Экологические группы высших растений</dc:title>
  <dc:creator>Бобров</dc:creator>
  <cp:lastModifiedBy>BobrovYA</cp:lastModifiedBy>
  <cp:revision>25</cp:revision>
  <dcterms:created xsi:type="dcterms:W3CDTF">2014-09-03T08:41:12Z</dcterms:created>
  <dcterms:modified xsi:type="dcterms:W3CDTF">2014-10-23T09:09:35Z</dcterms:modified>
</cp:coreProperties>
</file>